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png"/>
  <Override PartName="/ppt/media/image9.jpg" ContentType="image/png"/>
  <Override PartName="/ppt/media/image11.jpg" ContentType="image/png"/>
  <Override PartName="/ppt/media/image12.jpg" ContentType="image/png"/>
  <Override PartName="/ppt/media/image13.jpg" ContentType="image/png"/>
  <Override PartName="/ppt/media/image41.jpg" ContentType="image/png"/>
  <Override PartName="/ppt/media/image46.jpg" ContentType="image/png"/>
  <Override PartName="/ppt/notesSlides/notesSlide1.xml" ContentType="application/vnd.openxmlformats-officedocument.presentationml.notesSlide+xml"/>
  <Override PartName="/ppt/media/image49.jpg" ContentType="image/png"/>
  <Override PartName="/ppt/media/image5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4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7" r:id="rId11"/>
    <p:sldId id="271" r:id="rId12"/>
    <p:sldId id="268" r:id="rId13"/>
    <p:sldId id="270" r:id="rId14"/>
    <p:sldId id="272" r:id="rId15"/>
    <p:sldId id="273" r:id="rId16"/>
    <p:sldId id="276" r:id="rId17"/>
    <p:sldId id="275" r:id="rId18"/>
    <p:sldId id="274" r:id="rId19"/>
    <p:sldId id="277" r:id="rId20"/>
    <p:sldId id="278" r:id="rId21"/>
    <p:sldId id="279" r:id="rId22"/>
    <p:sldId id="282" r:id="rId23"/>
    <p:sldId id="283" r:id="rId24"/>
    <p:sldId id="285" r:id="rId25"/>
    <p:sldId id="28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4.9.13" id="{18391C66-AB23-4A2F-B1DB-CFA89A70C299}">
          <p14:sldIdLst>
            <p14:sldId id="284"/>
            <p14:sldId id="263"/>
            <p14:sldId id="257"/>
            <p14:sldId id="258"/>
            <p14:sldId id="259"/>
            <p14:sldId id="260"/>
            <p14:sldId id="261"/>
            <p14:sldId id="264"/>
            <p14:sldId id="265"/>
            <p14:sldId id="267"/>
            <p14:sldId id="271"/>
            <p14:sldId id="268"/>
            <p14:sldId id="270"/>
            <p14:sldId id="272"/>
            <p14:sldId id="273"/>
            <p14:sldId id="276"/>
            <p14:sldId id="275"/>
            <p14:sldId id="274"/>
            <p14:sldId id="277"/>
            <p14:sldId id="278"/>
            <p14:sldId id="279"/>
            <p14:sldId id="282"/>
            <p14:sldId id="283"/>
            <p14:sldId id="28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DA00"/>
    <a:srgbClr val="00FF00"/>
    <a:srgbClr val="293F29"/>
    <a:srgbClr val="1E1DC3"/>
    <a:srgbClr val="FFE4A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9416B-10F4-4C4C-ABDC-E8A94CF848DC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0B547-91BE-45A9-B90A-AA1E5A6BB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2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B547-91BE-45A9-B90A-AA1E5A6BB1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8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9328-841E-D45F-EFB7-16F36A93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E499EC-96F6-E68C-6565-9E3809328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67A16F-CC91-873E-8300-936A1D462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71153F-8626-CCC1-782B-465E85C3B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B547-91BE-45A9-B90A-AA1E5A6BB1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2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9DCA-2918-4749-8261-21EDB67F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C10629-2A1C-C3EB-4996-499D62938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C58301-BF45-040A-4649-DD3583AC5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54F2D-41DB-BC26-A1D2-FC6049657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B547-91BE-45A9-B90A-AA1E5A6BB1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46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287B8-5CA7-6538-2410-85AA30B2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B1A806-3219-1167-A430-9F7E490E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B178D1-D2A2-FD21-538B-12BC6F9AB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5C655D-23F3-CF42-C20E-B4A1C3985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B547-91BE-45A9-B90A-AA1E5A6BB1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41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D10D-5A72-306A-23D4-E0800EEF4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32CBF7-06A4-489B-3518-EF651D29E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683665-C7AD-D628-DAA9-4E6B112D6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5BC52-243E-64A6-E7CF-F7C4312FA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B547-91BE-45A9-B90A-AA1E5A6BB1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9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7C9E7-257D-C292-F9EF-6F1AD64F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016487-8D4F-617A-0001-472E2FF24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73256F-8430-08F0-F705-5FFB32CCC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5DA0CB-FAC0-83C2-6974-6985700FA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B547-91BE-45A9-B90A-AA1E5A6BB1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4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FF8B5-6F1E-1DB1-D0B2-856E21A99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DAA057-6BA6-03B7-FA9E-A8F884FBE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70859-FE4A-3794-D996-9A34176F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1DB538-AC58-6341-340E-B5BF73E8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7F48D4-38DA-937D-DA83-B2BB57D7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E1DBB-2539-E122-0815-2B7C6D97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732886-8F90-70ED-AB04-495BE4B6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37763C-7C9F-E3AD-7FF1-5393643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EAEB9-748A-C18E-FCA5-44391B0D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B67D1-B548-F48B-8786-A8B0C208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2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7A92A-4551-6E16-8D67-4A5D4BEE3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B83C3-D272-10E3-627F-995873B3C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EEDA09-8AA3-08CB-32DF-F6434882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0FC7D-3754-38CC-02A5-2EF8DE99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61CF5A-ED72-5432-1BCD-C6B8CCEB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2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5D5E7-925D-7C42-BBDA-324C6E3F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41F9F-4110-EA1C-55BB-F12DDBBB2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90338E-9047-24D9-B4A5-32F59E31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8343E-D110-A226-8D72-CCE6B586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D5B7D-8857-9148-E03A-1D690A4E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9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F3065-380A-239A-18B5-DDF32A3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B1919B-0F7B-C13C-A34F-1532F7AF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3CDF8-EC01-30F9-182F-D1BCFEF1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59429-44AD-C9B0-4052-093A758B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FABCC-8188-657E-9D03-B00E3B19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4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4C070-9207-CAA7-12D1-26E10431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27318-CDC9-070E-5D1C-55B925AA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9FC0D5-C832-3160-3E4B-FA78C43D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102270-A70D-2DC2-FFB3-313D5E60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4E71AC-6DAC-652B-E36E-2868F799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029837-5D44-764C-CFAC-F42030B8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76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97411-8C04-271C-2936-905638FD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5C9DCE-4225-C3FF-C932-52780B4FA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74E7CE-BECD-AD91-A999-72F2487A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5D8A8C-B19B-4476-C787-0C24913F5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4C4F3A-BE1A-FAC4-F3FF-3549DAB62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55094E-392C-0F19-0840-0381ACC3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4706A3-1FF2-4DE5-F334-5CB0460B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1238C7-C6D1-795E-2BE8-61B464C2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19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E2A51FC-F614-D215-9095-4BA97DE4E3BA}"/>
              </a:ext>
            </a:extLst>
          </p:cNvPr>
          <p:cNvSpPr/>
          <p:nvPr userDrawn="1"/>
        </p:nvSpPr>
        <p:spPr>
          <a:xfrm>
            <a:off x="0" y="-10630"/>
            <a:ext cx="12191999" cy="680426"/>
          </a:xfrm>
          <a:prstGeom prst="rect">
            <a:avLst/>
          </a:prstGeom>
          <a:solidFill>
            <a:srgbClr val="03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7160E4-084D-00FF-B0F6-AA3406CF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CE432D0-2CBA-4502-ABF1-9911D2881F57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CB0F04-34A8-D851-C82D-E39E88C7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B05023-3488-76CC-17C9-BA9DA712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1126A61-748B-4F55-8721-D0FADE06855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4218B16-7D0B-3E72-8C52-D9C9A5227822}"/>
              </a:ext>
            </a:extLst>
          </p:cNvPr>
          <p:cNvSpPr txBox="1">
            <a:spLocks/>
          </p:cNvSpPr>
          <p:nvPr userDrawn="1"/>
        </p:nvSpPr>
        <p:spPr>
          <a:xfrm>
            <a:off x="461863" y="296612"/>
            <a:ext cx="10308773" cy="383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952853-BFD1-7A45-5354-8A56287C514D}"/>
              </a:ext>
            </a:extLst>
          </p:cNvPr>
          <p:cNvSpPr txBox="1"/>
          <p:nvPr userDrawn="1"/>
        </p:nvSpPr>
        <p:spPr>
          <a:xfrm>
            <a:off x="293912" y="987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2024.9.13</a:t>
            </a:r>
          </a:p>
        </p:txBody>
      </p:sp>
    </p:spTree>
    <p:extLst>
      <p:ext uri="{BB962C8B-B14F-4D97-AF65-F5344CB8AC3E}">
        <p14:creationId xmlns:p14="http://schemas.microsoft.com/office/powerpoint/2010/main" val="288752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716AF1-794C-7A73-BE42-3D92E5A5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F01575-4C94-B565-1D37-57D91F0D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EDD1A-A10F-522F-468A-5DCBE2A1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3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7F216-31FD-A6FD-3646-27030589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BAF2E-85CF-B12B-34A1-92908BE7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7822BA-56F7-A2FA-7F51-715779026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CFB85-329D-C97A-E88F-DC6B6777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895AE-43A8-36AA-7379-EB7DFE29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2E1BAA-6A33-6052-C9C1-E3BA0505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58306-D96B-D613-85DD-C597A02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1A64BE-D4E4-F5AF-2BD5-36C61F9E0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8E748D-D08B-61F5-9EEF-581853C7C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CFB5B8-279C-49E7-BC8A-B64DA35D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32D0-2CBA-4502-ABF1-9911D2881F57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4564F4-751F-056C-2D54-D4F308C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027D2A-C4BF-FEA9-02B5-8AF27635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6A61-748B-4F55-8721-D0FADE068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82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AA7D3C-D465-C4AB-BE7A-3132230D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6ABE37-38CC-5A16-20B3-F13D2FFB2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C5AEB-7D4A-F326-711A-9C8017EF4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CE432D0-2CBA-4502-ABF1-9911D2881F57}" type="datetimeFigureOut">
              <a:rPr lang="zh-CN" altLang="en-US" smtClean="0"/>
              <a:pPr/>
              <a:t>2024/9/13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F68CD9-1A09-9880-F43B-B95738323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C7E98A-B473-9320-1BCB-E0171E633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1126A61-748B-4F55-8721-D0FADE068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98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Relationship Id="rId9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7721AB-88EA-B958-6654-4C14F0C4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432"/>
            <a:ext cx="12192000" cy="37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4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89726-C9F1-5A02-9793-7DF6096E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AE1709-7A5D-AF8F-BA03-60EECF4A9CB9}"/>
              </a:ext>
            </a:extLst>
          </p:cNvPr>
          <p:cNvSpPr txBox="1"/>
          <p:nvPr/>
        </p:nvSpPr>
        <p:spPr>
          <a:xfrm>
            <a:off x="665065" y="94303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使用不同参数进行训练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ABEDD7-C07E-24AB-9248-DC49A85286B6}"/>
              </a:ext>
            </a:extLst>
          </p:cNvPr>
          <p:cNvSpPr txBox="1"/>
          <p:nvPr/>
        </p:nvSpPr>
        <p:spPr>
          <a:xfrm>
            <a:off x="962957" y="1592596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944984-4AE0-8A69-BFB4-5F2CE7C6C6A6}"/>
              </a:ext>
            </a:extLst>
          </p:cNvPr>
          <p:cNvSpPr txBox="1"/>
          <p:nvPr/>
        </p:nvSpPr>
        <p:spPr>
          <a:xfrm>
            <a:off x="1513038" y="2106886"/>
            <a:ext cx="8453266" cy="43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图像大小：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256×256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0.01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每批大小：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训练轮数：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损失函数：</a:t>
            </a:r>
            <a:r>
              <a:rPr lang="en-US" altLang="zh-CN" sz="2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DiceLoss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优化器：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SGD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学习率下降策略：</a:t>
            </a:r>
            <a:r>
              <a:rPr lang="en-US" altLang="zh-CN" sz="20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ReduceLROnPlateau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035B55B-CD57-6412-A6FD-8995B8140230}"/>
              </a:ext>
            </a:extLst>
          </p:cNvPr>
          <p:cNvCxnSpPr>
            <a:cxnSpLocks/>
          </p:cNvCxnSpPr>
          <p:nvPr/>
        </p:nvCxnSpPr>
        <p:spPr>
          <a:xfrm flipH="1">
            <a:off x="4493059" y="2005070"/>
            <a:ext cx="2852549" cy="4157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45B637B-6740-6102-7FEB-DEF6C9DF571D}"/>
              </a:ext>
            </a:extLst>
          </p:cNvPr>
          <p:cNvSpPr txBox="1"/>
          <p:nvPr/>
        </p:nvSpPr>
        <p:spPr>
          <a:xfrm>
            <a:off x="7420479" y="132981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由于原图尺寸过大，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自己的电脑跑不动那么大的模型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AA0D3D-D169-1E75-7589-F105A8F0852C}"/>
              </a:ext>
            </a:extLst>
          </p:cNvPr>
          <p:cNvSpPr txBox="1"/>
          <p:nvPr/>
        </p:nvSpPr>
        <p:spPr>
          <a:xfrm>
            <a:off x="7345608" y="2005070"/>
            <a:ext cx="349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只能先压缩图像，得到结果后再做缩放处理</a:t>
            </a:r>
          </a:p>
        </p:txBody>
      </p:sp>
    </p:spTree>
    <p:extLst>
      <p:ext uri="{BB962C8B-B14F-4D97-AF65-F5344CB8AC3E}">
        <p14:creationId xmlns:p14="http://schemas.microsoft.com/office/powerpoint/2010/main" val="60461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D70837-34B5-0A53-638E-B541A8648A17}"/>
              </a:ext>
            </a:extLst>
          </p:cNvPr>
          <p:cNvSpPr txBox="1"/>
          <p:nvPr/>
        </p:nvSpPr>
        <p:spPr>
          <a:xfrm>
            <a:off x="665065" y="94303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在原有模型上进行修改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8E1C4A-9C1D-8767-54C7-62B1B404103A}"/>
              </a:ext>
            </a:extLst>
          </p:cNvPr>
          <p:cNvSpPr txBox="1"/>
          <p:nvPr/>
        </p:nvSpPr>
        <p:spPr>
          <a:xfrm>
            <a:off x="962957" y="1592595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 -- UNet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618B09-4104-028B-E83A-3B0F6F67A71E}"/>
              </a:ext>
            </a:extLst>
          </p:cNvPr>
          <p:cNvSpPr txBox="1"/>
          <p:nvPr/>
        </p:nvSpPr>
        <p:spPr>
          <a:xfrm>
            <a:off x="1339023" y="2388026"/>
            <a:ext cx="7246908" cy="11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解码器：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F72D2D-16ED-32D0-9B65-BF21E7EDB81B}"/>
              </a:ext>
            </a:extLst>
          </p:cNvPr>
          <p:cNvSpPr txBox="1"/>
          <p:nvPr/>
        </p:nvSpPr>
        <p:spPr>
          <a:xfrm>
            <a:off x="763096" y="4122890"/>
            <a:ext cx="4490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层组成，包含多个残差块，这些残差块通过直接的短路连接将输入与输出相加，从而避免了梯度消失的问题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由此提高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在图像分割任务中的表现，以及加快模型的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收敛速度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，并提高模型的性能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40E21-9C6D-69B0-1A21-C5FB4C6D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70" y="943031"/>
            <a:ext cx="4358386" cy="23539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094613-8234-3DAF-1149-AEDD1219B778}"/>
              </a:ext>
            </a:extLst>
          </p:cNvPr>
          <p:cNvSpPr txBox="1"/>
          <p:nvPr/>
        </p:nvSpPr>
        <p:spPr>
          <a:xfrm>
            <a:off x="6096000" y="3314876"/>
            <a:ext cx="5264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RU-Net: An improved U-Net placenta segmentation network based on ResNet</a:t>
            </a:r>
            <a:endParaRPr lang="zh-CN" altLang="en-US" sz="1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74B1DE-FEF4-25CA-CEFC-7789D2516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7130" y="3871191"/>
            <a:ext cx="5742666" cy="22572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0CBDA-64BF-D632-E4F9-BDBABA71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530" r="63579"/>
          <a:stretch/>
        </p:blipFill>
        <p:spPr>
          <a:xfrm>
            <a:off x="7327196" y="6005352"/>
            <a:ext cx="2802535" cy="2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F463-015E-544D-83E6-518EF845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819374-C30C-2237-3AC6-3A7829804D69}"/>
              </a:ext>
            </a:extLst>
          </p:cNvPr>
          <p:cNvSpPr txBox="1"/>
          <p:nvPr/>
        </p:nvSpPr>
        <p:spPr>
          <a:xfrm>
            <a:off x="665065" y="943032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RU-Net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F2E2A6-FAAF-8DCA-8518-00A6D7C431CA}"/>
              </a:ext>
            </a:extLst>
          </p:cNvPr>
          <p:cNvSpPr txBox="1"/>
          <p:nvPr/>
        </p:nvSpPr>
        <p:spPr>
          <a:xfrm>
            <a:off x="962957" y="1592596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使用编码器：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978447-0588-218C-61BC-171410F0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218" y="2285474"/>
            <a:ext cx="5021394" cy="37327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BDC582-EA3D-590D-FDC3-D14E00B4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842" y="2180605"/>
            <a:ext cx="5344967" cy="39424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6F6B37-8BE3-CEF0-BE8D-FAF374609EF4}"/>
              </a:ext>
            </a:extLst>
          </p:cNvPr>
          <p:cNvSpPr txBox="1"/>
          <p:nvPr/>
        </p:nvSpPr>
        <p:spPr>
          <a:xfrm>
            <a:off x="1747152" y="6018192"/>
            <a:ext cx="2445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 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250E8E-62CF-172D-F2E5-FDD42FD7A294}"/>
              </a:ext>
            </a:extLst>
          </p:cNvPr>
          <p:cNvSpPr txBox="1"/>
          <p:nvPr/>
        </p:nvSpPr>
        <p:spPr>
          <a:xfrm>
            <a:off x="7999322" y="6005902"/>
            <a:ext cx="2445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（血管区域交并比）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BE086D-6590-D71F-C976-BE776E626174}"/>
              </a:ext>
            </a:extLst>
          </p:cNvPr>
          <p:cNvSpPr txBox="1"/>
          <p:nvPr/>
        </p:nvSpPr>
        <p:spPr>
          <a:xfrm>
            <a:off x="6862688" y="158936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93.8%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B94AFE-E015-F62F-3214-809867921D54}"/>
              </a:ext>
            </a:extLst>
          </p:cNvPr>
          <p:cNvSpPr txBox="1"/>
          <p:nvPr/>
        </p:nvSpPr>
        <p:spPr>
          <a:xfrm>
            <a:off x="6862689" y="106614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95.4%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7A0393-A46A-5F43-0811-52693037F7E0}"/>
              </a:ext>
            </a:extLst>
          </p:cNvPr>
          <p:cNvSpPr txBox="1"/>
          <p:nvPr/>
        </p:nvSpPr>
        <p:spPr>
          <a:xfrm>
            <a:off x="9944451" y="1177097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原模型识别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D9A248-34C9-54E3-FF9F-0E4FDA943A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6133" y="4714106"/>
            <a:ext cx="2240802" cy="6230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3A46FA-6E8E-2CD8-5BD2-6F94B45EC3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6005" y="2873483"/>
            <a:ext cx="1956382" cy="5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868C8-2620-9621-4CFC-B5CDE06E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EAD842-E9F1-C9AB-C9B7-B9EFA689E1D8}"/>
              </a:ext>
            </a:extLst>
          </p:cNvPr>
          <p:cNvSpPr txBox="1"/>
          <p:nvPr/>
        </p:nvSpPr>
        <p:spPr>
          <a:xfrm>
            <a:off x="665065" y="943032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RU-Net++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D25A29-A134-34D6-81F7-5E341B3E6FDA}"/>
              </a:ext>
            </a:extLst>
          </p:cNvPr>
          <p:cNvSpPr txBox="1"/>
          <p:nvPr/>
        </p:nvSpPr>
        <p:spPr>
          <a:xfrm>
            <a:off x="962957" y="1592596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使用编码器：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11E520-713A-A104-871C-8C86D27F5934}"/>
              </a:ext>
            </a:extLst>
          </p:cNvPr>
          <p:cNvSpPr txBox="1"/>
          <p:nvPr/>
        </p:nvSpPr>
        <p:spPr>
          <a:xfrm>
            <a:off x="1359025" y="5714913"/>
            <a:ext cx="2445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 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754FE0-61B1-49DD-AE6A-9AE525CD73FD}"/>
              </a:ext>
            </a:extLst>
          </p:cNvPr>
          <p:cNvSpPr txBox="1"/>
          <p:nvPr/>
        </p:nvSpPr>
        <p:spPr>
          <a:xfrm>
            <a:off x="8290167" y="5648726"/>
            <a:ext cx="2445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（血管区域交并比）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DB787F-24D6-36F5-1C96-1199305859B8}"/>
              </a:ext>
            </a:extLst>
          </p:cNvPr>
          <p:cNvSpPr txBox="1"/>
          <p:nvPr/>
        </p:nvSpPr>
        <p:spPr>
          <a:xfrm>
            <a:off x="6862688" y="158936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93.3%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28DCB-F93A-979E-DBA7-BD11D2EB3910}"/>
              </a:ext>
            </a:extLst>
          </p:cNvPr>
          <p:cNvSpPr txBox="1"/>
          <p:nvPr/>
        </p:nvSpPr>
        <p:spPr>
          <a:xfrm>
            <a:off x="6862689" y="106614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95.2%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16BDA1-2086-91FE-9882-970929DA7266}"/>
              </a:ext>
            </a:extLst>
          </p:cNvPr>
          <p:cNvSpPr txBox="1"/>
          <p:nvPr/>
        </p:nvSpPr>
        <p:spPr>
          <a:xfrm>
            <a:off x="9944451" y="1177097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原模型识别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C768D7-BEEE-D09E-6366-EF2BB67C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1" y="2317365"/>
            <a:ext cx="4537725" cy="32559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EC380A-9AAC-9341-42F7-F28C5236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66" y="2364277"/>
            <a:ext cx="4537725" cy="328444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5E66CF8-8621-8CA3-EF11-889CA6CD5C81}"/>
              </a:ext>
            </a:extLst>
          </p:cNvPr>
          <p:cNvCxnSpPr>
            <a:cxnSpLocks/>
          </p:cNvCxnSpPr>
          <p:nvPr/>
        </p:nvCxnSpPr>
        <p:spPr>
          <a:xfrm flipH="1">
            <a:off x="1939613" y="3341836"/>
            <a:ext cx="3152082" cy="309186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5E46B69-F844-978B-C549-D5B50ECE2146}"/>
              </a:ext>
            </a:extLst>
          </p:cNvPr>
          <p:cNvSpPr txBox="1"/>
          <p:nvPr/>
        </p:nvSpPr>
        <p:spPr>
          <a:xfrm>
            <a:off x="5231079" y="2690336"/>
            <a:ext cx="1682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这里模型出现了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，使得验证集的效果开始出现问题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调整学习率解决问题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DCE1DC-52AC-A0C0-42B3-6662F7F7AC8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913366" y="3475166"/>
            <a:ext cx="1376801" cy="761335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01DD077-9802-72E7-34FD-6EDEDDD4BC01}"/>
              </a:ext>
            </a:extLst>
          </p:cNvPr>
          <p:cNvSpPr txBox="1"/>
          <p:nvPr/>
        </p:nvSpPr>
        <p:spPr>
          <a:xfrm>
            <a:off x="3804551" y="618957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性能消耗更大，提升不明显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1AD75-52AC-4473-6DD4-8697B368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6133" y="4332001"/>
            <a:ext cx="2240802" cy="623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23B816-E152-668A-CD72-EAD4398092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634" y="2782870"/>
            <a:ext cx="1956382" cy="5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CE40-D84C-0B60-4B1C-430D73EC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85EE3E8-8DA6-A6D8-444B-3CCAC56C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25" y="2180605"/>
            <a:ext cx="4764776" cy="35397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CC8373-0385-B407-9E18-50F9F7211CF7}"/>
              </a:ext>
            </a:extLst>
          </p:cNvPr>
          <p:cNvSpPr txBox="1"/>
          <p:nvPr/>
        </p:nvSpPr>
        <p:spPr>
          <a:xfrm>
            <a:off x="665065" y="947664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DeepLabV3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9662BC-F666-DF41-E534-8ADE41A41DE8}"/>
              </a:ext>
            </a:extLst>
          </p:cNvPr>
          <p:cNvSpPr txBox="1"/>
          <p:nvPr/>
        </p:nvSpPr>
        <p:spPr>
          <a:xfrm>
            <a:off x="1359025" y="5714913"/>
            <a:ext cx="2445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 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E32A50-B527-32AC-D297-8654D196DBAF}"/>
              </a:ext>
            </a:extLst>
          </p:cNvPr>
          <p:cNvSpPr txBox="1"/>
          <p:nvPr/>
        </p:nvSpPr>
        <p:spPr>
          <a:xfrm>
            <a:off x="8290167" y="5648726"/>
            <a:ext cx="2445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（血管区域交并比）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DFB4EE-23BC-C458-EA80-D842E70E9FD9}"/>
              </a:ext>
            </a:extLst>
          </p:cNvPr>
          <p:cNvSpPr txBox="1"/>
          <p:nvPr/>
        </p:nvSpPr>
        <p:spPr>
          <a:xfrm>
            <a:off x="6862688" y="158936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92.6%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6C5F6-72E1-B304-9E7A-ACBB7EAF005C}"/>
              </a:ext>
            </a:extLst>
          </p:cNvPr>
          <p:cNvSpPr txBox="1"/>
          <p:nvPr/>
        </p:nvSpPr>
        <p:spPr>
          <a:xfrm>
            <a:off x="6862689" y="106614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94.7%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25101F-13B4-D6A8-C14D-8B0DEB21F6BE}"/>
              </a:ext>
            </a:extLst>
          </p:cNvPr>
          <p:cNvSpPr txBox="1"/>
          <p:nvPr/>
        </p:nvSpPr>
        <p:spPr>
          <a:xfrm>
            <a:off x="9944451" y="1177097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原模型识别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93E6A9-31B3-6BEF-C5BA-FDEDE6159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9" y="2230861"/>
            <a:ext cx="4573199" cy="34178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7F015E-49AB-D964-5654-D2E3C86E0F89}"/>
              </a:ext>
            </a:extLst>
          </p:cNvPr>
          <p:cNvSpPr txBox="1"/>
          <p:nvPr/>
        </p:nvSpPr>
        <p:spPr>
          <a:xfrm>
            <a:off x="962957" y="1592596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使用编码器：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FC06A9-23E6-E4E6-89B4-39ED78E60E17}"/>
              </a:ext>
            </a:extLst>
          </p:cNvPr>
          <p:cNvSpPr txBox="1"/>
          <p:nvPr/>
        </p:nvSpPr>
        <p:spPr>
          <a:xfrm>
            <a:off x="4001255" y="6177870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效果比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稍逊一些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AC503-8711-30E9-C596-82F6311C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6133" y="4311293"/>
            <a:ext cx="2240802" cy="623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AC4E3-73C8-1791-E08B-AC0567EC50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7594" y="2870034"/>
            <a:ext cx="1956382" cy="5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A90D-E92C-658C-4977-1694BAE4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D4F983-6EAE-F11F-76F2-CF897432C2EF}"/>
              </a:ext>
            </a:extLst>
          </p:cNvPr>
          <p:cNvSpPr txBox="1"/>
          <p:nvPr/>
        </p:nvSpPr>
        <p:spPr>
          <a:xfrm>
            <a:off x="665065" y="943032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RU-Net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7AE6C9-4FB5-6F3A-0583-5C8DEC24C4C6}"/>
              </a:ext>
            </a:extLst>
          </p:cNvPr>
          <p:cNvSpPr txBox="1"/>
          <p:nvPr/>
        </p:nvSpPr>
        <p:spPr>
          <a:xfrm>
            <a:off x="962957" y="1592596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图像大小：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C58CA4-0D3E-9064-0E9B-0849B05A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002" y="2117224"/>
            <a:ext cx="5021394" cy="3665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089EAF-1F96-003A-9D85-48AD4D054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031" y="2079870"/>
            <a:ext cx="5344967" cy="38225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AA3624-D2BC-EBA3-2B7B-06B2B1F14C98}"/>
              </a:ext>
            </a:extLst>
          </p:cNvPr>
          <p:cNvSpPr txBox="1"/>
          <p:nvPr/>
        </p:nvSpPr>
        <p:spPr>
          <a:xfrm>
            <a:off x="1790533" y="5616413"/>
            <a:ext cx="2445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 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7083D6-9AA9-1201-A5E3-DCD2A6FA1DAB}"/>
              </a:ext>
            </a:extLst>
          </p:cNvPr>
          <p:cNvSpPr txBox="1"/>
          <p:nvPr/>
        </p:nvSpPr>
        <p:spPr>
          <a:xfrm>
            <a:off x="7982255" y="5733527"/>
            <a:ext cx="2445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（血管区域交并比）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2750F7-D494-A4A8-ACF8-7990858ACC65}"/>
              </a:ext>
            </a:extLst>
          </p:cNvPr>
          <p:cNvSpPr txBox="1"/>
          <p:nvPr/>
        </p:nvSpPr>
        <p:spPr>
          <a:xfrm>
            <a:off x="6862688" y="158936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验证集最优：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94.6%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892F45-975A-AFE2-25FA-4A6D7AFCA234}"/>
              </a:ext>
            </a:extLst>
          </p:cNvPr>
          <p:cNvSpPr txBox="1"/>
          <p:nvPr/>
        </p:nvSpPr>
        <p:spPr>
          <a:xfrm>
            <a:off x="6862689" y="1066142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训练集最优：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96.7%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44B621-DCF5-F0AE-471B-30BC99A4D850}"/>
              </a:ext>
            </a:extLst>
          </p:cNvPr>
          <p:cNvSpPr txBox="1"/>
          <p:nvPr/>
        </p:nvSpPr>
        <p:spPr>
          <a:xfrm>
            <a:off x="9944451" y="1177097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原模型识别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9E7106-54A5-222E-D93E-59D1F2209E45}"/>
              </a:ext>
            </a:extLst>
          </p:cNvPr>
          <p:cNvSpPr txBox="1"/>
          <p:nvPr/>
        </p:nvSpPr>
        <p:spPr>
          <a:xfrm>
            <a:off x="2822548" y="1077867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（将先前的结果作为预训练参数）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8ECA86-BE74-66A4-A34A-C34528631B07}"/>
              </a:ext>
            </a:extLst>
          </p:cNvPr>
          <p:cNvSpPr txBox="1"/>
          <p:nvPr/>
        </p:nvSpPr>
        <p:spPr>
          <a:xfrm>
            <a:off x="2541536" y="61182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性能更好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，但电脑已有点吃不消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B4F6D9-93A9-C42D-FDDA-9AABF36C0A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4914" y="4492098"/>
            <a:ext cx="2240802" cy="6230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C55D04-66F9-1993-C7CD-7FB2DA64EA4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2663" y="2705233"/>
            <a:ext cx="1956382" cy="5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5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FD08C-ADD8-675D-6355-0DE178D5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E71D91-4FD1-DB73-E937-0F88ABF65848}"/>
              </a:ext>
            </a:extLst>
          </p:cNvPr>
          <p:cNvSpPr txBox="1"/>
          <p:nvPr/>
        </p:nvSpPr>
        <p:spPr>
          <a:xfrm>
            <a:off x="665065" y="9430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F16412-1963-8EF2-27B7-C758DC2DA002}"/>
              </a:ext>
            </a:extLst>
          </p:cNvPr>
          <p:cNvSpPr txBox="1"/>
          <p:nvPr/>
        </p:nvSpPr>
        <p:spPr>
          <a:xfrm>
            <a:off x="962956" y="1592596"/>
            <a:ext cx="957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由于原图大小为 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2048×2048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，训练的模型为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512×512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，需要进行缩放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35F0389-98BD-036F-EBCD-A31FBA8D7930}"/>
              </a:ext>
            </a:extLst>
          </p:cNvPr>
          <p:cNvGrpSpPr/>
          <p:nvPr/>
        </p:nvGrpSpPr>
        <p:grpSpPr>
          <a:xfrm>
            <a:off x="1270217" y="2292976"/>
            <a:ext cx="9651567" cy="4175575"/>
            <a:chOff x="1176508" y="2292976"/>
            <a:chExt cx="9651567" cy="4175575"/>
          </a:xfrm>
        </p:grpSpPr>
        <p:pic>
          <p:nvPicPr>
            <p:cNvPr id="17" name="图片 16" descr="图片包含 游戏机, 钟表&#10;&#10;描述已自动生成">
              <a:extLst>
                <a:ext uri="{FF2B5EF4-FFF2-40B4-BE49-F238E27FC236}">
                  <a16:creationId xmlns:a16="http://schemas.microsoft.com/office/drawing/2014/main" id="{8ECCB49A-BDB0-1DDA-FC5F-4C5F04CF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4" t="39194" r="36358" b="26615"/>
            <a:stretch/>
          </p:blipFill>
          <p:spPr>
            <a:xfrm>
              <a:off x="1176508" y="2292976"/>
              <a:ext cx="3119197" cy="3475195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1958DD-56A7-AC12-44C8-50802D4599B2}"/>
                </a:ext>
              </a:extLst>
            </p:cNvPr>
            <p:cNvSpPr txBox="1"/>
            <p:nvPr/>
          </p:nvSpPr>
          <p:spPr>
            <a:xfrm>
              <a:off x="1568438" y="6068441"/>
              <a:ext cx="2335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原代码放大效果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B02848E-BE8E-E66F-2BFC-770204B8E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2345" y="3124748"/>
              <a:ext cx="1822222" cy="6709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7694240-B148-41C8-8615-41F1C132C0BC}"/>
                </a:ext>
              </a:extLst>
            </p:cNvPr>
            <p:cNvSpPr txBox="1"/>
            <p:nvPr/>
          </p:nvSpPr>
          <p:spPr>
            <a:xfrm>
              <a:off x="5118009" y="2359300"/>
              <a:ext cx="2118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映射后</a:t>
              </a:r>
              <a:endPara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直接使用临近插值</a:t>
              </a:r>
              <a:endPara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锯齿明显</a:t>
              </a:r>
            </a:p>
          </p:txBody>
        </p:sp>
        <p:pic>
          <p:nvPicPr>
            <p:cNvPr id="23" name="图片 22" descr="图片包含 游戏机, 灯光&#10;&#10;描述已自动生成">
              <a:extLst>
                <a:ext uri="{FF2B5EF4-FFF2-40B4-BE49-F238E27FC236}">
                  <a16:creationId xmlns:a16="http://schemas.microsoft.com/office/drawing/2014/main" id="{DFBD071E-27F7-BCD8-F638-FDEECFFE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0" t="38752" r="38296" b="27138"/>
            <a:stretch/>
          </p:blipFill>
          <p:spPr>
            <a:xfrm>
              <a:off x="7761504" y="2359300"/>
              <a:ext cx="3066571" cy="3379156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20B818A-108B-2413-F77E-AAB23E824E6D}"/>
                </a:ext>
              </a:extLst>
            </p:cNvPr>
            <p:cNvSpPr txBox="1"/>
            <p:nvPr/>
          </p:nvSpPr>
          <p:spPr>
            <a:xfrm>
              <a:off x="8127120" y="6068441"/>
              <a:ext cx="2335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本代码放大效果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E046869-76AC-0D11-BBE2-9CCF91DD92BE}"/>
                </a:ext>
              </a:extLst>
            </p:cNvPr>
            <p:cNvSpPr txBox="1"/>
            <p:nvPr/>
          </p:nvSpPr>
          <p:spPr>
            <a:xfrm>
              <a:off x="5118009" y="4066261"/>
              <a:ext cx="2118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zh-CN" altLang="en-US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高斯滤波</a:t>
              </a:r>
              <a:r>
                <a:rPr lang="zh-CN" alt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</a:t>
              </a:r>
              <a:endPara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再进行映射</a:t>
              </a:r>
              <a:endPara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边缘明显改善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B263AC4-5883-5876-7FEE-8552D4A67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1534" y="4216765"/>
              <a:ext cx="1144644" cy="4848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68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350D9F-18C3-9F9E-36BA-399649A623BC}"/>
              </a:ext>
            </a:extLst>
          </p:cNvPr>
          <p:cNvSpPr txBox="1"/>
          <p:nvPr/>
        </p:nvSpPr>
        <p:spPr>
          <a:xfrm>
            <a:off x="665065" y="9430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模型训练结果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C66A29D5-7A8F-5673-0E2B-6E697A195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40" y="2309491"/>
            <a:ext cx="3647732" cy="3647732"/>
          </a:xfrm>
          <a:prstGeom prst="rect">
            <a:avLst/>
          </a:prstGeom>
        </p:spPr>
      </p:pic>
      <p:pic>
        <p:nvPicPr>
          <p:cNvPr id="9" name="图片 8" descr="黑暗里有星球&#10;&#10;中度可信度描述已自动生成">
            <a:extLst>
              <a:ext uri="{FF2B5EF4-FFF2-40B4-BE49-F238E27FC236}">
                <a16:creationId xmlns:a16="http://schemas.microsoft.com/office/drawing/2014/main" id="{C1535617-6084-8116-BDF7-CEAA96731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43" y="2309491"/>
            <a:ext cx="3647732" cy="36477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9124C8-9412-D49E-21CD-257B9AE6F416}"/>
              </a:ext>
            </a:extLst>
          </p:cNvPr>
          <p:cNvSpPr txBox="1"/>
          <p:nvPr/>
        </p:nvSpPr>
        <p:spPr>
          <a:xfrm>
            <a:off x="2520603" y="6172806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BC34BE-EE5D-32D4-83A5-B0AD277EFD3E}"/>
              </a:ext>
            </a:extLst>
          </p:cNvPr>
          <p:cNvSpPr txBox="1"/>
          <p:nvPr/>
        </p:nvSpPr>
        <p:spPr>
          <a:xfrm>
            <a:off x="8082800" y="6232012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28570A1-79C6-3ADA-18AF-88933E5F62B2}"/>
              </a:ext>
            </a:extLst>
          </p:cNvPr>
          <p:cNvCxnSpPr/>
          <p:nvPr/>
        </p:nvCxnSpPr>
        <p:spPr>
          <a:xfrm>
            <a:off x="5463849" y="4080730"/>
            <a:ext cx="133165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4D06F42-0B78-3207-36E5-AAB6BB2EE936}"/>
              </a:ext>
            </a:extLst>
          </p:cNvPr>
          <p:cNvSpPr txBox="1"/>
          <p:nvPr/>
        </p:nvSpPr>
        <p:spPr>
          <a:xfrm>
            <a:off x="1106872" y="1515045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RU-Net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999850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B8ABF7-65D0-413D-7BD8-7CC1B31A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63" y="3382951"/>
            <a:ext cx="5421006" cy="30493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D77DA4-3977-333A-6D15-7F9F4FCF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22" y="3382951"/>
            <a:ext cx="5421006" cy="30493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3505D5-AB2F-C1F7-113E-3A74616A53AF}"/>
              </a:ext>
            </a:extLst>
          </p:cNvPr>
          <p:cNvSpPr txBox="1"/>
          <p:nvPr/>
        </p:nvSpPr>
        <p:spPr>
          <a:xfrm>
            <a:off x="665065" y="9430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结果优化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6D5A6F-3F0C-0AEA-705A-25B68CEF05B1}"/>
              </a:ext>
            </a:extLst>
          </p:cNvPr>
          <p:cNvSpPr txBox="1"/>
          <p:nvPr/>
        </p:nvSpPr>
        <p:spPr>
          <a:xfrm>
            <a:off x="1106872" y="1567673"/>
            <a:ext cx="524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对于拍摄不是很理想的部分，模型分割会存在瑕疵导致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边缘不整齐</a:t>
            </a:r>
            <a:endParaRPr lang="en-US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由于血管壁的形状不会这么离谱，参考朱丰裕学长的图像预处理进行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形态学运算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CBAA1C-2832-218C-3FD8-7657CBA2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294" y="1204642"/>
            <a:ext cx="5204940" cy="1426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A71D79-96BE-4BC6-4F11-FEF0755A3FF4}"/>
              </a:ext>
            </a:extLst>
          </p:cNvPr>
          <p:cNvSpPr txBox="1"/>
          <p:nvPr/>
        </p:nvSpPr>
        <p:spPr>
          <a:xfrm>
            <a:off x="8457518" y="2706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朱丰裕学长论文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6506E0-07DF-300F-C539-AD444B6655A4}"/>
              </a:ext>
            </a:extLst>
          </p:cNvPr>
          <p:cNvSpPr/>
          <p:nvPr/>
        </p:nvSpPr>
        <p:spPr>
          <a:xfrm>
            <a:off x="990051" y="3526031"/>
            <a:ext cx="1220417" cy="3049317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0A046D-DB66-B341-3DD3-8522C4CA4C35}"/>
              </a:ext>
            </a:extLst>
          </p:cNvPr>
          <p:cNvSpPr txBox="1"/>
          <p:nvPr/>
        </p:nvSpPr>
        <p:spPr>
          <a:xfrm>
            <a:off x="994965" y="613447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原图像部分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D58308-81DE-BC5E-0F3E-E00C325150F1}"/>
              </a:ext>
            </a:extLst>
          </p:cNvPr>
          <p:cNvSpPr/>
          <p:nvPr/>
        </p:nvSpPr>
        <p:spPr>
          <a:xfrm>
            <a:off x="2431076" y="3526031"/>
            <a:ext cx="1285729" cy="30493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5A1954-3616-C451-E710-CE0E045FF43E}"/>
              </a:ext>
            </a:extLst>
          </p:cNvPr>
          <p:cNvSpPr txBox="1"/>
          <p:nvPr/>
        </p:nvSpPr>
        <p:spPr>
          <a:xfrm>
            <a:off x="2589077" y="613447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先开后闭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B0E3F9-A9C6-5F40-5416-65AD5820B63E}"/>
              </a:ext>
            </a:extLst>
          </p:cNvPr>
          <p:cNvSpPr/>
          <p:nvPr/>
        </p:nvSpPr>
        <p:spPr>
          <a:xfrm>
            <a:off x="3906924" y="3526031"/>
            <a:ext cx="1285729" cy="3049316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71A2F6-2BD1-C967-F317-B76B0B5BFE25}"/>
              </a:ext>
            </a:extLst>
          </p:cNvPr>
          <p:cNvSpPr txBox="1"/>
          <p:nvPr/>
        </p:nvSpPr>
        <p:spPr>
          <a:xfrm>
            <a:off x="4071503" y="613447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先闭后开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F1BBE5-9FC4-7E87-C843-536831D07081}"/>
              </a:ext>
            </a:extLst>
          </p:cNvPr>
          <p:cNvSpPr/>
          <p:nvPr/>
        </p:nvSpPr>
        <p:spPr>
          <a:xfrm>
            <a:off x="6953303" y="3526030"/>
            <a:ext cx="1402105" cy="3049317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B7B9D0-0FE0-A40D-C0FF-C90B188C4028}"/>
              </a:ext>
            </a:extLst>
          </p:cNvPr>
          <p:cNvSpPr txBox="1"/>
          <p:nvPr/>
        </p:nvSpPr>
        <p:spPr>
          <a:xfrm>
            <a:off x="7050256" y="613447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原图像部分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2C764C-45E6-57FC-E42F-320537FFE4BD}"/>
              </a:ext>
            </a:extLst>
          </p:cNvPr>
          <p:cNvSpPr/>
          <p:nvPr/>
        </p:nvSpPr>
        <p:spPr>
          <a:xfrm>
            <a:off x="8437784" y="3526030"/>
            <a:ext cx="1402105" cy="30493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47DE96-E42D-CE36-919A-B1C794E212A3}"/>
              </a:ext>
            </a:extLst>
          </p:cNvPr>
          <p:cNvSpPr txBox="1"/>
          <p:nvPr/>
        </p:nvSpPr>
        <p:spPr>
          <a:xfrm>
            <a:off x="8644368" y="6134475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先开后闭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08D72A-45F6-D554-ABDB-E65117A012AE}"/>
              </a:ext>
            </a:extLst>
          </p:cNvPr>
          <p:cNvSpPr/>
          <p:nvPr/>
        </p:nvSpPr>
        <p:spPr>
          <a:xfrm>
            <a:off x="9975371" y="3526030"/>
            <a:ext cx="1285729" cy="3049316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74A344-9B1B-1320-A54E-D46CC4007750}"/>
              </a:ext>
            </a:extLst>
          </p:cNvPr>
          <p:cNvSpPr txBox="1"/>
          <p:nvPr/>
        </p:nvSpPr>
        <p:spPr>
          <a:xfrm>
            <a:off x="10126794" y="613447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先闭后开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79227E-218A-AF5D-0D40-5BC1C000BFCD}"/>
              </a:ext>
            </a:extLst>
          </p:cNvPr>
          <p:cNvSpPr txBox="1"/>
          <p:nvPr/>
        </p:nvSpPr>
        <p:spPr>
          <a:xfrm>
            <a:off x="5335674" y="4021869"/>
            <a:ext cx="1402105" cy="20313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经测试，使用先形态学闭运算后形态学开运算处理的图像更接近原始血管壁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93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A30CDB-0397-DA2F-D4F2-E91100525D87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FBDA06-5A26-B85D-E189-D03D84AA1AC6}"/>
              </a:ext>
            </a:extLst>
          </p:cNvPr>
          <p:cNvSpPr txBox="1"/>
          <p:nvPr/>
        </p:nvSpPr>
        <p:spPr>
          <a:xfrm>
            <a:off x="164739" y="2300173"/>
            <a:ext cx="1144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Img2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.000000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6C0D47-252F-A048-D634-C2834BF6A62B}"/>
              </a:ext>
            </a:extLst>
          </p:cNvPr>
          <p:cNvSpPr txBox="1"/>
          <p:nvPr/>
        </p:nvSpPr>
        <p:spPr>
          <a:xfrm>
            <a:off x="1841957" y="384157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0FA144-3A16-B9E5-57E6-026614CFEB1D}"/>
              </a:ext>
            </a:extLst>
          </p:cNvPr>
          <p:cNvSpPr txBox="1"/>
          <p:nvPr/>
        </p:nvSpPr>
        <p:spPr>
          <a:xfrm>
            <a:off x="3668191" y="37250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管连通区域唯一性方法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（朱丰裕学长）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7FE7A1-E335-6283-BA81-56FA0819DF94}"/>
              </a:ext>
            </a:extLst>
          </p:cNvPr>
          <p:cNvSpPr txBox="1"/>
          <p:nvPr/>
        </p:nvSpPr>
        <p:spPr>
          <a:xfrm>
            <a:off x="6455034" y="370307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（杨清锐学长）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B006C1-C3AF-EB9F-7D57-952876F6ADCF}"/>
              </a:ext>
            </a:extLst>
          </p:cNvPr>
          <p:cNvSpPr txBox="1"/>
          <p:nvPr/>
        </p:nvSpPr>
        <p:spPr>
          <a:xfrm>
            <a:off x="9242047" y="38475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当前模型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CA7EEA-4FDC-8CE5-F8D9-46988CC24DBF}"/>
              </a:ext>
            </a:extLst>
          </p:cNvPr>
          <p:cNvSpPr txBox="1"/>
          <p:nvPr/>
        </p:nvSpPr>
        <p:spPr>
          <a:xfrm>
            <a:off x="164739" y="5080903"/>
            <a:ext cx="1144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582039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.000218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 descr="卡通人物&#10;&#10;中度可信度描述已自动生成">
            <a:extLst>
              <a:ext uri="{FF2B5EF4-FFF2-40B4-BE49-F238E27FC236}">
                <a16:creationId xmlns:a16="http://schemas.microsoft.com/office/drawing/2014/main" id="{BF7200A0-9FDC-B425-A401-8BE19EF21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78" y="4522630"/>
            <a:ext cx="1841174" cy="1841174"/>
          </a:xfrm>
          <a:prstGeom prst="rect">
            <a:avLst/>
          </a:prstGeom>
        </p:spPr>
      </p:pic>
      <p:pic>
        <p:nvPicPr>
          <p:cNvPr id="30" name="图片 29" descr="黑暗里有星球&#10;&#10;描述已自动生成">
            <a:extLst>
              <a:ext uri="{FF2B5EF4-FFF2-40B4-BE49-F238E27FC236}">
                <a16:creationId xmlns:a16="http://schemas.microsoft.com/office/drawing/2014/main" id="{FE0C96F3-1F02-1A77-33B8-0B7447417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80" y="4496630"/>
            <a:ext cx="1839216" cy="1839216"/>
          </a:xfrm>
          <a:prstGeom prst="rect">
            <a:avLst/>
          </a:prstGeom>
        </p:spPr>
      </p:pic>
      <p:pic>
        <p:nvPicPr>
          <p:cNvPr id="32" name="图片 31" descr="图片包含 游戏机&#10;&#10;描述已自动生成">
            <a:extLst>
              <a:ext uri="{FF2B5EF4-FFF2-40B4-BE49-F238E27FC236}">
                <a16:creationId xmlns:a16="http://schemas.microsoft.com/office/drawing/2014/main" id="{762DC0EE-34DE-71F9-BD39-00B40689F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72" y="4496630"/>
            <a:ext cx="1813216" cy="1813216"/>
          </a:xfrm>
          <a:prstGeom prst="rect">
            <a:avLst/>
          </a:prstGeom>
        </p:spPr>
      </p:pic>
      <p:pic>
        <p:nvPicPr>
          <p:cNvPr id="34" name="图片 33" descr="图片包含 游戏机, 轮廓&#10;&#10;描述已自动生成">
            <a:extLst>
              <a:ext uri="{FF2B5EF4-FFF2-40B4-BE49-F238E27FC236}">
                <a16:creationId xmlns:a16="http://schemas.microsoft.com/office/drawing/2014/main" id="{07C35B35-2B07-89D4-FAED-3EEC72137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66" y="4522630"/>
            <a:ext cx="1813216" cy="1813216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E98B01-964F-88A1-03A3-3574BD4B9B71}"/>
              </a:ext>
            </a:extLst>
          </p:cNvPr>
          <p:cNvCxnSpPr>
            <a:cxnSpLocks/>
          </p:cNvCxnSpPr>
          <p:nvPr/>
        </p:nvCxnSpPr>
        <p:spPr>
          <a:xfrm flipH="1" flipV="1">
            <a:off x="2341917" y="5940311"/>
            <a:ext cx="968614" cy="493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AEE8D97-E75B-FEE0-0F97-269A8FBC14DB}"/>
              </a:ext>
            </a:extLst>
          </p:cNvPr>
          <p:cNvSpPr txBox="1"/>
          <p:nvPr/>
        </p:nvSpPr>
        <p:spPr>
          <a:xfrm>
            <a:off x="3265929" y="64336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血管分支</a:t>
            </a:r>
          </a:p>
        </p:txBody>
      </p:sp>
      <p:pic>
        <p:nvPicPr>
          <p:cNvPr id="41" name="图片 40" descr="黑暗里有星球&#10;&#10;中度可信度描述已自动生成">
            <a:extLst>
              <a:ext uri="{FF2B5EF4-FFF2-40B4-BE49-F238E27FC236}">
                <a16:creationId xmlns:a16="http://schemas.microsoft.com/office/drawing/2014/main" id="{37897FB8-AAB2-CCC1-DDEF-9D9A6C92E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80" y="1730401"/>
            <a:ext cx="1820857" cy="1820857"/>
          </a:xfrm>
          <a:prstGeom prst="rect">
            <a:avLst/>
          </a:prstGeom>
        </p:spPr>
      </p:pic>
      <p:pic>
        <p:nvPicPr>
          <p:cNvPr id="43" name="图片 42" descr="图片包含 游戏机&#10;&#10;描述已自动生成">
            <a:extLst>
              <a:ext uri="{FF2B5EF4-FFF2-40B4-BE49-F238E27FC236}">
                <a16:creationId xmlns:a16="http://schemas.microsoft.com/office/drawing/2014/main" id="{A9B8FCA7-1B52-DA80-56AA-84C3A3976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15" y="1730401"/>
            <a:ext cx="1839216" cy="1839216"/>
          </a:xfrm>
          <a:prstGeom prst="rect">
            <a:avLst/>
          </a:prstGeom>
        </p:spPr>
      </p:pic>
      <p:pic>
        <p:nvPicPr>
          <p:cNvPr id="45" name="图片 44" descr="图片包含 游戏机, 钟表&#10;&#10;描述已自动生成">
            <a:extLst>
              <a:ext uri="{FF2B5EF4-FFF2-40B4-BE49-F238E27FC236}">
                <a16:creationId xmlns:a16="http://schemas.microsoft.com/office/drawing/2014/main" id="{C531EC3F-1DC7-796D-B087-AA547AF87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34" y="1730401"/>
            <a:ext cx="1839216" cy="1839216"/>
          </a:xfrm>
          <a:prstGeom prst="rect">
            <a:avLst/>
          </a:prstGeom>
        </p:spPr>
      </p:pic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FA2705A4-1FEF-59C4-0387-FE681D3089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37" y="1730401"/>
            <a:ext cx="1839216" cy="18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D39D11A-77E0-5081-C738-54C0D152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7" y="893361"/>
            <a:ext cx="5973202" cy="2131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E8C27F-DD06-9719-1060-5AEFE49C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836" y="3469592"/>
            <a:ext cx="4121090" cy="32441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99BF1C-EE73-23DF-AA82-F4786A27645B}"/>
              </a:ext>
            </a:extLst>
          </p:cNvPr>
          <p:cNvSpPr txBox="1"/>
          <p:nvPr/>
        </p:nvSpPr>
        <p:spPr>
          <a:xfrm>
            <a:off x="7165690" y="1621145"/>
            <a:ext cx="401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原始模型对于比较清晰、拍摄较好的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图像效果较好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19FCA3-1D84-8632-DC4A-192E43593632}"/>
              </a:ext>
            </a:extLst>
          </p:cNvPr>
          <p:cNvSpPr/>
          <p:nvPr/>
        </p:nvSpPr>
        <p:spPr>
          <a:xfrm>
            <a:off x="4098354" y="4072040"/>
            <a:ext cx="631528" cy="53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5E424A0-D3C1-9671-A861-D0A5751E2580}"/>
              </a:ext>
            </a:extLst>
          </p:cNvPr>
          <p:cNvCxnSpPr/>
          <p:nvPr/>
        </p:nvCxnSpPr>
        <p:spPr>
          <a:xfrm flipV="1">
            <a:off x="4848294" y="4190452"/>
            <a:ext cx="2317396" cy="14801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71BA0D4-C4E2-7BB9-7B08-ED515C444C6A}"/>
              </a:ext>
            </a:extLst>
          </p:cNvPr>
          <p:cNvSpPr txBox="1"/>
          <p:nvPr/>
        </p:nvSpPr>
        <p:spPr>
          <a:xfrm>
            <a:off x="7238053" y="3773895"/>
            <a:ext cx="401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对于血管划分只有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82%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的准确率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71DF80-5926-A14A-5036-344093A53973}"/>
              </a:ext>
            </a:extLst>
          </p:cNvPr>
          <p:cNvSpPr txBox="1"/>
          <p:nvPr/>
        </p:nvSpPr>
        <p:spPr>
          <a:xfrm>
            <a:off x="6834076" y="5131596"/>
            <a:ext cx="441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只表示平均水平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实际对于拍摄稍差的图片模型就开始出现问题</a:t>
            </a:r>
          </a:p>
        </p:txBody>
      </p:sp>
    </p:spTree>
    <p:extLst>
      <p:ext uri="{BB962C8B-B14F-4D97-AF65-F5344CB8AC3E}">
        <p14:creationId xmlns:p14="http://schemas.microsoft.com/office/powerpoint/2010/main" val="254958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B83BD-8C7E-4247-5AB8-3209BC03D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1CD458-57AC-7B30-3432-C6CD775F68DD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pic>
        <p:nvPicPr>
          <p:cNvPr id="4" name="图片 3" descr="黑暗里有星球&#10;&#10;中度可信度描述已自动生成">
            <a:extLst>
              <a:ext uri="{FF2B5EF4-FFF2-40B4-BE49-F238E27FC236}">
                <a16:creationId xmlns:a16="http://schemas.microsoft.com/office/drawing/2014/main" id="{B4B6FA0A-97CF-42AE-54F8-619B33B5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4" y="1734508"/>
            <a:ext cx="1839216" cy="18392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0D14BB-20C0-1B94-1B34-D1351EBE7B62}"/>
              </a:ext>
            </a:extLst>
          </p:cNvPr>
          <p:cNvSpPr txBox="1"/>
          <p:nvPr/>
        </p:nvSpPr>
        <p:spPr>
          <a:xfrm>
            <a:off x="164739" y="2300173"/>
            <a:ext cx="1144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Img2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.000263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标&#10;&#10;中度可信度描述已自动生成">
            <a:extLst>
              <a:ext uri="{FF2B5EF4-FFF2-40B4-BE49-F238E27FC236}">
                <a16:creationId xmlns:a16="http://schemas.microsoft.com/office/drawing/2014/main" id="{84A5DFDD-8A1F-6A87-1D1F-DA5C8B55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78" y="1734508"/>
            <a:ext cx="1839216" cy="1839216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26EADBD6-DCE7-6D5C-5214-0694E3C92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72" y="1734508"/>
            <a:ext cx="1839216" cy="1839216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1D43332A-E10F-1078-E9E7-B5601AD4B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66" y="1734508"/>
            <a:ext cx="1839216" cy="18392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A23C05E-88B3-8C92-9D68-ED76CA239EF9}"/>
              </a:ext>
            </a:extLst>
          </p:cNvPr>
          <p:cNvSpPr txBox="1"/>
          <p:nvPr/>
        </p:nvSpPr>
        <p:spPr>
          <a:xfrm>
            <a:off x="1841957" y="384157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C9CC41-B9D1-70F1-AA85-72C61BE0F1F8}"/>
              </a:ext>
            </a:extLst>
          </p:cNvPr>
          <p:cNvSpPr txBox="1"/>
          <p:nvPr/>
        </p:nvSpPr>
        <p:spPr>
          <a:xfrm>
            <a:off x="3668191" y="37250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管连通区域唯一性方法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（朱丰裕学长）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1DAE78-7480-BC5B-464B-3F9E775178A9}"/>
              </a:ext>
            </a:extLst>
          </p:cNvPr>
          <p:cNvSpPr txBox="1"/>
          <p:nvPr/>
        </p:nvSpPr>
        <p:spPr>
          <a:xfrm>
            <a:off x="6455034" y="370307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（杨清锐学长）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FF283E-41F4-C442-A7E9-5DCE41A048AB}"/>
              </a:ext>
            </a:extLst>
          </p:cNvPr>
          <p:cNvSpPr txBox="1"/>
          <p:nvPr/>
        </p:nvSpPr>
        <p:spPr>
          <a:xfrm>
            <a:off x="9242047" y="38475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当前模型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48B4AE4-1651-A3F5-A959-9D3D798D3F78}"/>
              </a:ext>
            </a:extLst>
          </p:cNvPr>
          <p:cNvCxnSpPr>
            <a:cxnSpLocks/>
          </p:cNvCxnSpPr>
          <p:nvPr/>
        </p:nvCxnSpPr>
        <p:spPr>
          <a:xfrm flipH="1">
            <a:off x="2512955" y="1598291"/>
            <a:ext cx="532852" cy="802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C106DF7-9AEB-F51F-FA57-BD86E66AEC00}"/>
              </a:ext>
            </a:extLst>
          </p:cNvPr>
          <p:cNvSpPr txBox="1"/>
          <p:nvPr/>
        </p:nvSpPr>
        <p:spPr>
          <a:xfrm>
            <a:off x="2962067" y="1238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血液伪影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D1CCD8-46F6-E25E-8977-514474C01114}"/>
              </a:ext>
            </a:extLst>
          </p:cNvPr>
          <p:cNvSpPr txBox="1"/>
          <p:nvPr/>
        </p:nvSpPr>
        <p:spPr>
          <a:xfrm>
            <a:off x="164739" y="5080903"/>
            <a:ext cx="1144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194251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.000198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黑暗里有星球&#10;&#10;描述已自动生成">
            <a:extLst>
              <a:ext uri="{FF2B5EF4-FFF2-40B4-BE49-F238E27FC236}">
                <a16:creationId xmlns:a16="http://schemas.microsoft.com/office/drawing/2014/main" id="{5883A988-B3F9-80EF-96C4-664B7BD0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44" y="4522630"/>
            <a:ext cx="1836256" cy="1836256"/>
          </a:xfrm>
          <a:prstGeom prst="rect">
            <a:avLst/>
          </a:prstGeom>
        </p:spPr>
      </p:pic>
      <p:pic>
        <p:nvPicPr>
          <p:cNvPr id="10" name="图片 9" descr="卡通人物&#10;&#10;低可信度描述已自动生成">
            <a:extLst>
              <a:ext uri="{FF2B5EF4-FFF2-40B4-BE49-F238E27FC236}">
                <a16:creationId xmlns:a16="http://schemas.microsoft.com/office/drawing/2014/main" id="{AA55BFE4-CC63-D32D-7D1D-DD745B351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78" y="4522630"/>
            <a:ext cx="1836256" cy="1836256"/>
          </a:xfrm>
          <a:prstGeom prst="rect">
            <a:avLst/>
          </a:prstGeom>
        </p:spPr>
      </p:pic>
      <p:pic>
        <p:nvPicPr>
          <p:cNvPr id="17" name="图片 16" descr="图片包含 游戏机, 灯光&#10;&#10;描述已自动生成">
            <a:extLst>
              <a:ext uri="{FF2B5EF4-FFF2-40B4-BE49-F238E27FC236}">
                <a16:creationId xmlns:a16="http://schemas.microsoft.com/office/drawing/2014/main" id="{4B50BC54-FCF9-0C05-22E1-2BC92E267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26" y="4522630"/>
            <a:ext cx="1836256" cy="1836256"/>
          </a:xfrm>
          <a:prstGeom prst="rect">
            <a:avLst/>
          </a:prstGeom>
        </p:spPr>
      </p:pic>
      <p:pic>
        <p:nvPicPr>
          <p:cNvPr id="19" name="图片 18" descr="图片包含 游戏机&#10;&#10;描述已自动生成">
            <a:extLst>
              <a:ext uri="{FF2B5EF4-FFF2-40B4-BE49-F238E27FC236}">
                <a16:creationId xmlns:a16="http://schemas.microsoft.com/office/drawing/2014/main" id="{2182B984-54FB-213C-4C58-C158FE75CC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12" y="4522629"/>
            <a:ext cx="1836257" cy="18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54D1-4A3F-FA7A-5EF2-2CFB20A5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黑暗里有星球&#10;&#10;中度可信度描述已自动生成">
            <a:extLst>
              <a:ext uri="{FF2B5EF4-FFF2-40B4-BE49-F238E27FC236}">
                <a16:creationId xmlns:a16="http://schemas.microsoft.com/office/drawing/2014/main" id="{3DD4A91D-135E-04B0-F7CC-0EC7907F5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621" y="1725435"/>
            <a:ext cx="4251791" cy="4251791"/>
          </a:xfrm>
          <a:prstGeom prst="rect">
            <a:avLst/>
          </a:prstGeom>
        </p:spPr>
      </p:pic>
      <p:pic>
        <p:nvPicPr>
          <p:cNvPr id="22" name="图片 21" descr="图片包含 游戏机, 体育, 球&#10;&#10;描述已自动生成">
            <a:extLst>
              <a:ext uri="{FF2B5EF4-FFF2-40B4-BE49-F238E27FC236}">
                <a16:creationId xmlns:a16="http://schemas.microsoft.com/office/drawing/2014/main" id="{D7097160-FE93-A3ED-427A-E8FB81861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81" y="1725434"/>
            <a:ext cx="4251792" cy="42517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C793769-ED13-9E3D-067B-55DCA6914471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2BAADE-9320-CD81-EABB-F86EC62BE070}"/>
              </a:ext>
            </a:extLst>
          </p:cNvPr>
          <p:cNvSpPr txBox="1"/>
          <p:nvPr/>
        </p:nvSpPr>
        <p:spPr>
          <a:xfrm>
            <a:off x="4382561" y="621284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E1D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管连通区域唯一性方法（蓝）</a:t>
            </a:r>
            <a:endParaRPr lang="zh-CN" altLang="en-US" b="1" dirty="0">
              <a:solidFill>
                <a:srgbClr val="1E1D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28B5F0B-0B0B-0E20-1C9D-8ECE434FF74C}"/>
              </a:ext>
            </a:extLst>
          </p:cNvPr>
          <p:cNvSpPr txBox="1"/>
          <p:nvPr/>
        </p:nvSpPr>
        <p:spPr>
          <a:xfrm>
            <a:off x="2286022" y="6212845"/>
            <a:ext cx="211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D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dirty="0">
                <a:solidFill>
                  <a:srgbClr val="00D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（绿）</a:t>
            </a:r>
            <a:endParaRPr lang="zh-CN" altLang="en-US" dirty="0">
              <a:solidFill>
                <a:srgbClr val="00DA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012200C-3570-AC69-CD6B-C4902EE6EE13}"/>
              </a:ext>
            </a:extLst>
          </p:cNvPr>
          <p:cNvSpPr txBox="1"/>
          <p:nvPr/>
        </p:nvSpPr>
        <p:spPr>
          <a:xfrm>
            <a:off x="7671168" y="6212845"/>
            <a:ext cx="226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当前模型（红）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2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F150E-835F-4758-D254-3A76468A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C1A372F-F8FC-2135-D792-E1B08D9E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6621" y="1725435"/>
            <a:ext cx="4251791" cy="42517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AB48C21-99F5-0120-B5DD-E34D3F0E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381" y="1725434"/>
            <a:ext cx="4251792" cy="42517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6607EA8-6C87-46CE-F151-220A060C7442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DA4DDC5-0B14-19F4-1044-8938DAB17BB0}"/>
              </a:ext>
            </a:extLst>
          </p:cNvPr>
          <p:cNvSpPr txBox="1"/>
          <p:nvPr/>
        </p:nvSpPr>
        <p:spPr>
          <a:xfrm>
            <a:off x="4382561" y="621284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E1D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管连通区域唯一性方法（蓝）</a:t>
            </a:r>
            <a:endParaRPr lang="zh-CN" altLang="en-US" b="1" dirty="0">
              <a:solidFill>
                <a:srgbClr val="1E1D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B462066-901E-48AA-0E30-0A1B0600EC87}"/>
              </a:ext>
            </a:extLst>
          </p:cNvPr>
          <p:cNvSpPr txBox="1"/>
          <p:nvPr/>
        </p:nvSpPr>
        <p:spPr>
          <a:xfrm>
            <a:off x="2286022" y="6212845"/>
            <a:ext cx="211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D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dirty="0">
                <a:solidFill>
                  <a:srgbClr val="00D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（绿）</a:t>
            </a:r>
            <a:endParaRPr lang="zh-CN" altLang="en-US" dirty="0">
              <a:solidFill>
                <a:srgbClr val="00DA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631FCE-B564-FDFE-E80A-ED14CAC223FD}"/>
              </a:ext>
            </a:extLst>
          </p:cNvPr>
          <p:cNvSpPr txBox="1"/>
          <p:nvPr/>
        </p:nvSpPr>
        <p:spPr>
          <a:xfrm>
            <a:off x="7671168" y="6212845"/>
            <a:ext cx="226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当前模型（红）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7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6C03-79A0-157D-4527-48994B52D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1CD5BAD-804F-D387-4EE6-57D19297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6621" y="1725435"/>
            <a:ext cx="4251791" cy="42517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051B06-D869-67B1-81E8-0A8A7B30C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381" y="1725434"/>
            <a:ext cx="4251792" cy="42517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5BEEB71-87B0-4556-8783-51F0219B27B5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4CD0B5F-C8EE-4673-98A3-3E12E7E2C994}"/>
              </a:ext>
            </a:extLst>
          </p:cNvPr>
          <p:cNvSpPr txBox="1"/>
          <p:nvPr/>
        </p:nvSpPr>
        <p:spPr>
          <a:xfrm>
            <a:off x="4382561" y="621284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E1D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管连通区域唯一性方法（蓝）</a:t>
            </a:r>
            <a:endParaRPr lang="zh-CN" altLang="en-US" b="1" dirty="0">
              <a:solidFill>
                <a:srgbClr val="1E1D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3540E57-029B-A816-60F6-E654C78AAE89}"/>
              </a:ext>
            </a:extLst>
          </p:cNvPr>
          <p:cNvSpPr txBox="1"/>
          <p:nvPr/>
        </p:nvSpPr>
        <p:spPr>
          <a:xfrm>
            <a:off x="2286022" y="6212845"/>
            <a:ext cx="211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D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dirty="0">
                <a:solidFill>
                  <a:srgbClr val="00D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（绿）</a:t>
            </a:r>
            <a:endParaRPr lang="zh-CN" altLang="en-US" dirty="0">
              <a:solidFill>
                <a:srgbClr val="00DA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E6AC298-9440-8898-A940-44D827B996A3}"/>
              </a:ext>
            </a:extLst>
          </p:cNvPr>
          <p:cNvSpPr txBox="1"/>
          <p:nvPr/>
        </p:nvSpPr>
        <p:spPr>
          <a:xfrm>
            <a:off x="7671168" y="6212845"/>
            <a:ext cx="226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当前模型（红）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6C70A-C526-2917-2EAB-59A55DBF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CC9912F8-63BE-770C-3504-0EA8EC245A8A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F70EB8-8950-43D2-0BA7-EBF60702D370}"/>
              </a:ext>
            </a:extLst>
          </p:cNvPr>
          <p:cNvSpPr txBox="1"/>
          <p:nvPr/>
        </p:nvSpPr>
        <p:spPr>
          <a:xfrm>
            <a:off x="1007917" y="1482006"/>
            <a:ext cx="10912950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将处理好的图像与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建模对应起来（徐毅夫同学）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实现对支架的识别，考虑继续使用深度学习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4E712-0807-6855-D09F-5FAF9D21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5" y="3182824"/>
            <a:ext cx="5289163" cy="29833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78FCD4-9ADE-CA2A-8044-085268EA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92" y="3173446"/>
            <a:ext cx="5289164" cy="2992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ABF4F2-DB81-164C-4B83-50BA3DD6B08D}"/>
              </a:ext>
            </a:extLst>
          </p:cNvPr>
          <p:cNvSpPr txBox="1"/>
          <p:nvPr/>
        </p:nvSpPr>
        <p:spPr>
          <a:xfrm>
            <a:off x="1756350" y="6289240"/>
            <a:ext cx="310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使用极坐标图像（原始图像）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292657-0B95-8C24-6FF7-815BB1850D1F}"/>
              </a:ext>
            </a:extLst>
          </p:cNvPr>
          <p:cNvSpPr txBox="1"/>
          <p:nvPr/>
        </p:nvSpPr>
        <p:spPr>
          <a:xfrm>
            <a:off x="7327305" y="6289240"/>
            <a:ext cx="3563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使用直角坐标图像（经坐标变换）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30F645C-27B7-CF1D-982B-227FA90BD099}"/>
              </a:ext>
            </a:extLst>
          </p:cNvPr>
          <p:cNvCxnSpPr>
            <a:cxnSpLocks/>
          </p:cNvCxnSpPr>
          <p:nvPr/>
        </p:nvCxnSpPr>
        <p:spPr>
          <a:xfrm flipH="1">
            <a:off x="8374325" y="2940226"/>
            <a:ext cx="1098596" cy="1033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ED2323-820A-99F4-C225-7D043FEC03D8}"/>
              </a:ext>
            </a:extLst>
          </p:cNvPr>
          <p:cNvSpPr txBox="1"/>
          <p:nvPr/>
        </p:nvSpPr>
        <p:spPr>
          <a:xfrm>
            <a:off x="9295639" y="2085277"/>
            <a:ext cx="251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由于没有现成的人工分割标签，考虑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打标记进行机器学习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71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0E71-9CBE-C637-E720-3E02FD5A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71FFD4D5-BF63-823F-9F2A-7AFA45286BC1}"/>
              </a:ext>
            </a:extLst>
          </p:cNvPr>
          <p:cNvSpPr txBox="1"/>
          <p:nvPr/>
        </p:nvSpPr>
        <p:spPr>
          <a:xfrm>
            <a:off x="665065" y="8904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12ED3F-E88C-0913-5397-A7E5A25CAA40}"/>
              </a:ext>
            </a:extLst>
          </p:cNvPr>
          <p:cNvSpPr txBox="1"/>
          <p:nvPr/>
        </p:nvSpPr>
        <p:spPr>
          <a:xfrm>
            <a:off x="1007917" y="1482006"/>
            <a:ext cx="10912950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实现对支架的识别，考虑继续使用深度学习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999E49-1623-E697-14E0-2E67F41A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75" y="2674649"/>
            <a:ext cx="6030821" cy="35090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01AE8F-04C4-4194-5A06-75937C640314}"/>
              </a:ext>
            </a:extLst>
          </p:cNvPr>
          <p:cNvSpPr txBox="1"/>
          <p:nvPr/>
        </p:nvSpPr>
        <p:spPr>
          <a:xfrm>
            <a:off x="998071" y="3335257"/>
            <a:ext cx="4102371" cy="17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经过坐标变换后的支架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图像特征更明显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打算从原始图像中人工筛选一部分拍摄较好的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图像先进行坐标变换，然后手动标记进行图像识别</a:t>
            </a: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01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轮子, 照片, 游戏机, 钟表&#10;&#10;描述已自动生成">
            <a:extLst>
              <a:ext uri="{FF2B5EF4-FFF2-40B4-BE49-F238E27FC236}">
                <a16:creationId xmlns:a16="http://schemas.microsoft.com/office/drawing/2014/main" id="{20F849A4-A693-D00A-1F16-74BA3D9C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53" y="1352860"/>
            <a:ext cx="1958351" cy="19583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2D523F-993A-A24B-8DC0-C16C2B10BA93}"/>
              </a:ext>
            </a:extLst>
          </p:cNvPr>
          <p:cNvSpPr txBox="1"/>
          <p:nvPr/>
        </p:nvSpPr>
        <p:spPr>
          <a:xfrm>
            <a:off x="1992954" y="723002"/>
            <a:ext cx="820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参考代码及论文中使用的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的模型建立的网络效果不佳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5E1062-6BEB-6B96-143A-A74EAEECFE13}"/>
              </a:ext>
            </a:extLst>
          </p:cNvPr>
          <p:cNvSpPr txBox="1"/>
          <p:nvPr/>
        </p:nvSpPr>
        <p:spPr>
          <a:xfrm>
            <a:off x="191052" y="2146821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img000259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CBF901-D82F-71B1-E48D-0903A86E50CF}"/>
              </a:ext>
            </a:extLst>
          </p:cNvPr>
          <p:cNvSpPr txBox="1"/>
          <p:nvPr/>
        </p:nvSpPr>
        <p:spPr>
          <a:xfrm>
            <a:off x="2132422" y="3468524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</a:p>
        </p:txBody>
      </p: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4BD06DF3-C777-3C2F-0300-51AFE74FE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81" y="1352860"/>
            <a:ext cx="1958351" cy="19583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BABD3A6-81B0-2769-ECC0-FEAC4B74B655}"/>
              </a:ext>
            </a:extLst>
          </p:cNvPr>
          <p:cNvSpPr txBox="1"/>
          <p:nvPr/>
        </p:nvSpPr>
        <p:spPr>
          <a:xfrm>
            <a:off x="8796350" y="3468524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论文模型</a:t>
            </a:r>
          </a:p>
        </p:txBody>
      </p:sp>
      <p:pic>
        <p:nvPicPr>
          <p:cNvPr id="12" name="图片 11" descr="图标&#10;&#10;中度可信度描述已自动生成">
            <a:extLst>
              <a:ext uri="{FF2B5EF4-FFF2-40B4-BE49-F238E27FC236}">
                <a16:creationId xmlns:a16="http://schemas.microsoft.com/office/drawing/2014/main" id="{A9CC268F-1B28-C1A2-1934-FE57085C7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13" y="1382541"/>
            <a:ext cx="1928670" cy="1928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127754-147B-9F82-52E0-94461B20EC7E}"/>
              </a:ext>
            </a:extLst>
          </p:cNvPr>
          <p:cNvSpPr txBox="1"/>
          <p:nvPr/>
        </p:nvSpPr>
        <p:spPr>
          <a:xfrm>
            <a:off x="5510242" y="3468524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正确标签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60D89D-3AE6-91AF-3E7E-119EC525F95B}"/>
              </a:ext>
            </a:extLst>
          </p:cNvPr>
          <p:cNvSpPr txBox="1"/>
          <p:nvPr/>
        </p:nvSpPr>
        <p:spPr>
          <a:xfrm>
            <a:off x="191052" y="4831441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img000264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黑暗里有星球&#10;&#10;中度可信度描述已自动生成">
            <a:extLst>
              <a:ext uri="{FF2B5EF4-FFF2-40B4-BE49-F238E27FC236}">
                <a16:creationId xmlns:a16="http://schemas.microsoft.com/office/drawing/2014/main" id="{CDD5355D-440C-C328-D806-A12FBDAFA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79" y="4052320"/>
            <a:ext cx="1958352" cy="1958352"/>
          </a:xfrm>
          <a:prstGeom prst="rect">
            <a:avLst/>
          </a:prstGeom>
        </p:spPr>
      </p:pic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414E4524-5978-F20D-D96C-249847F3E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80" y="4052320"/>
            <a:ext cx="1958352" cy="1958352"/>
          </a:xfrm>
          <a:prstGeom prst="rect">
            <a:avLst/>
          </a:prstGeom>
        </p:spPr>
      </p:pic>
      <p:pic>
        <p:nvPicPr>
          <p:cNvPr id="20" name="图片 19" descr="图标&#10;&#10;中度可信度描述已自动生成">
            <a:extLst>
              <a:ext uri="{FF2B5EF4-FFF2-40B4-BE49-F238E27FC236}">
                <a16:creationId xmlns:a16="http://schemas.microsoft.com/office/drawing/2014/main" id="{2A33CB7E-3F11-395F-2CAD-17EDDAB951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14" y="4052321"/>
            <a:ext cx="1958352" cy="195835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A996ADA-2DB7-4A79-8BCB-4ADD9E1D41BF}"/>
              </a:ext>
            </a:extLst>
          </p:cNvPr>
          <p:cNvSpPr txBox="1"/>
          <p:nvPr/>
        </p:nvSpPr>
        <p:spPr>
          <a:xfrm>
            <a:off x="2002572" y="619435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对于血管壁不是很清晰地部分，错误的将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残影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识别成了轮廓</a:t>
            </a:r>
          </a:p>
        </p:txBody>
      </p:sp>
    </p:spTree>
    <p:extLst>
      <p:ext uri="{BB962C8B-B14F-4D97-AF65-F5344CB8AC3E}">
        <p14:creationId xmlns:p14="http://schemas.microsoft.com/office/powerpoint/2010/main" val="268775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ECDC2-D808-E3D8-2143-8AD1043D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2A244F2-5F3C-9D6A-AE84-645547137763}"/>
              </a:ext>
            </a:extLst>
          </p:cNvPr>
          <p:cNvSpPr txBox="1"/>
          <p:nvPr/>
        </p:nvSpPr>
        <p:spPr>
          <a:xfrm>
            <a:off x="2178101" y="723002"/>
            <a:ext cx="783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ZFY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学长的结果作为训练集的标签分割并不是很理想</a:t>
            </a:r>
          </a:p>
        </p:txBody>
      </p:sp>
      <p:pic>
        <p:nvPicPr>
          <p:cNvPr id="8" name="图片 7" descr="图片包含 话筒, 轮子, 游戏机, 锣&#10;&#10;描述已自动生成">
            <a:extLst>
              <a:ext uri="{FF2B5EF4-FFF2-40B4-BE49-F238E27FC236}">
                <a16:creationId xmlns:a16="http://schemas.microsoft.com/office/drawing/2014/main" id="{932D8FD4-E7E3-34FC-43CA-787264EA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14" y="1380275"/>
            <a:ext cx="2156895" cy="21568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3F02B1-695E-B166-843C-AADB6273FB84}"/>
              </a:ext>
            </a:extLst>
          </p:cNvPr>
          <p:cNvSpPr txBox="1"/>
          <p:nvPr/>
        </p:nvSpPr>
        <p:spPr>
          <a:xfrm>
            <a:off x="414718" y="2377079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img000000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054D74-5096-F7CC-F683-85A18E7FB607}"/>
              </a:ext>
            </a:extLst>
          </p:cNvPr>
          <p:cNvSpPr txBox="1"/>
          <p:nvPr/>
        </p:nvSpPr>
        <p:spPr>
          <a:xfrm>
            <a:off x="2704249" y="3797444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</a:p>
        </p:txBody>
      </p:sp>
      <p:pic>
        <p:nvPicPr>
          <p:cNvPr id="19" name="图片 18" descr="图片包含 游戏机, 灯光&#10;&#10;描述已自动生成">
            <a:extLst>
              <a:ext uri="{FF2B5EF4-FFF2-40B4-BE49-F238E27FC236}">
                <a16:creationId xmlns:a16="http://schemas.microsoft.com/office/drawing/2014/main" id="{DD621342-9A59-AB02-0E61-8A0BBF52B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39" y="1380274"/>
            <a:ext cx="2156895" cy="215689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BEF5BBA-94BB-62D5-2160-9BF41AA467AB}"/>
              </a:ext>
            </a:extLst>
          </p:cNvPr>
          <p:cNvSpPr txBox="1"/>
          <p:nvPr/>
        </p:nvSpPr>
        <p:spPr>
          <a:xfrm>
            <a:off x="6256180" y="3797444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ZFY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B6930CA-4A52-D60D-F52F-B42C05F0042B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150740" y="2624788"/>
            <a:ext cx="11775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37CC1C1-A944-FF39-17C5-8B5E7B7C22F1}"/>
              </a:ext>
            </a:extLst>
          </p:cNvPr>
          <p:cNvSpPr txBox="1"/>
          <p:nvPr/>
        </p:nvSpPr>
        <p:spPr>
          <a:xfrm>
            <a:off x="8328276" y="2209289"/>
            <a:ext cx="115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出现了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断层</a:t>
            </a:r>
          </a:p>
        </p:txBody>
      </p:sp>
      <p:pic>
        <p:nvPicPr>
          <p:cNvPr id="28" name="图片 27" descr="图标&#10;&#10;描述已自动生成">
            <a:extLst>
              <a:ext uri="{FF2B5EF4-FFF2-40B4-BE49-F238E27FC236}">
                <a16:creationId xmlns:a16="http://schemas.microsoft.com/office/drawing/2014/main" id="{CD22A143-329B-DB2B-D5C1-399A0ECF1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57" y="1380274"/>
            <a:ext cx="2156895" cy="2156895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AB9CDEC-E640-58A4-3F01-7FF992DBA6F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9481764" y="2624788"/>
            <a:ext cx="1385781" cy="2105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4F52E48-899D-1F52-B709-4F9EBD5EC838}"/>
              </a:ext>
            </a:extLst>
          </p:cNvPr>
          <p:cNvSpPr txBox="1"/>
          <p:nvPr/>
        </p:nvSpPr>
        <p:spPr>
          <a:xfrm>
            <a:off x="10091398" y="3742270"/>
            <a:ext cx="167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img000023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 descr="卡通人物&#10;&#10;中度可信度描述已自动生成">
            <a:extLst>
              <a:ext uri="{FF2B5EF4-FFF2-40B4-BE49-F238E27FC236}">
                <a16:creationId xmlns:a16="http://schemas.microsoft.com/office/drawing/2014/main" id="{44490668-64B5-0346-3BE6-D8443ED42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2" y="4626874"/>
            <a:ext cx="3541889" cy="1729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A77828F-9FA1-BA22-4F13-D4845FEA52F5}"/>
              </a:ext>
            </a:extLst>
          </p:cNvPr>
          <p:cNvSpPr txBox="1"/>
          <p:nvPr/>
        </p:nvSpPr>
        <p:spPr>
          <a:xfrm>
            <a:off x="4705009" y="4877560"/>
            <a:ext cx="571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在进行坐标变换时，未考虑首尾的连续性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插值没有做好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BC67059-DFD8-8E6F-05F8-FDE501880611}"/>
              </a:ext>
            </a:extLst>
          </p:cNvPr>
          <p:cNvCxnSpPr/>
          <p:nvPr/>
        </p:nvCxnSpPr>
        <p:spPr>
          <a:xfrm>
            <a:off x="1164379" y="4626874"/>
            <a:ext cx="0" cy="17294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7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E3D9A7B-F626-2ED9-86E5-565454EC9973}"/>
              </a:ext>
            </a:extLst>
          </p:cNvPr>
          <p:cNvSpPr txBox="1"/>
          <p:nvPr/>
        </p:nvSpPr>
        <p:spPr>
          <a:xfrm>
            <a:off x="474290" y="109797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想法：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194E6E-3B6F-521B-FDBB-CA028B37DEBA}"/>
              </a:ext>
            </a:extLst>
          </p:cNvPr>
          <p:cNvSpPr txBox="1"/>
          <p:nvPr/>
        </p:nvSpPr>
        <p:spPr>
          <a:xfrm>
            <a:off x="639525" y="1621191"/>
            <a:ext cx="10912950" cy="455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增大训练集数据量，原论文仅使用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张作为训练，数量不足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人工排除错误的训练样本，重新标记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增强对图像的预处理，过滤噪声，凸显图像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增加训练的轮数，原论文只训练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轮，无法得到较好结果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换用其余网络模型进行尝试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99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BD95A-4774-641F-88EB-07F6C4330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99BFCA-389D-5F96-4C97-ECCCF85E7AB3}"/>
              </a:ext>
            </a:extLst>
          </p:cNvPr>
          <p:cNvSpPr txBox="1"/>
          <p:nvPr/>
        </p:nvSpPr>
        <p:spPr>
          <a:xfrm>
            <a:off x="665065" y="9430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排除干扰训练集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F2CADC-027F-F935-45E5-8F05335AC2F2}"/>
              </a:ext>
            </a:extLst>
          </p:cNvPr>
          <p:cNvSpPr txBox="1"/>
          <p:nvPr/>
        </p:nvSpPr>
        <p:spPr>
          <a:xfrm>
            <a:off x="720179" y="5620706"/>
            <a:ext cx="1075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将标签与图像进行重叠，删除不符合认知的血管壁标签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72090D-9376-AAF9-161D-5D3D06FDE4AC}"/>
              </a:ext>
            </a:extLst>
          </p:cNvPr>
          <p:cNvGrpSpPr/>
          <p:nvPr/>
        </p:nvGrpSpPr>
        <p:grpSpPr>
          <a:xfrm>
            <a:off x="767111" y="1748052"/>
            <a:ext cx="10657779" cy="3325229"/>
            <a:chOff x="1184759" y="1748052"/>
            <a:chExt cx="10657779" cy="3325229"/>
          </a:xfrm>
        </p:grpSpPr>
        <p:pic>
          <p:nvPicPr>
            <p:cNvPr id="6" name="图片 5" descr="黑暗里有星球&#10;&#10;描述已自动生成">
              <a:extLst>
                <a:ext uri="{FF2B5EF4-FFF2-40B4-BE49-F238E27FC236}">
                  <a16:creationId xmlns:a16="http://schemas.microsoft.com/office/drawing/2014/main" id="{648615D2-D3E5-177D-7799-1B825CE51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759" y="1784718"/>
              <a:ext cx="3288563" cy="3288563"/>
            </a:xfrm>
            <a:prstGeom prst="rect">
              <a:avLst/>
            </a:prstGeom>
          </p:spPr>
        </p:pic>
        <p:pic>
          <p:nvPicPr>
            <p:cNvPr id="9" name="图片 8" descr="黑暗里有星球&#10;&#10;中度可信度描述已自动生成">
              <a:extLst>
                <a:ext uri="{FF2B5EF4-FFF2-40B4-BE49-F238E27FC236}">
                  <a16:creationId xmlns:a16="http://schemas.microsoft.com/office/drawing/2014/main" id="{9519BA42-C35F-B6A8-A120-14874242C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034" y="1748052"/>
              <a:ext cx="3325229" cy="3325229"/>
            </a:xfrm>
            <a:prstGeom prst="rect">
              <a:avLst/>
            </a:prstGeom>
          </p:spPr>
        </p:pic>
        <p:pic>
          <p:nvPicPr>
            <p:cNvPr id="11" name="图片 10" descr="夜晚的月亮&#10;&#10;中度可信度描述已自动生成">
              <a:extLst>
                <a:ext uri="{FF2B5EF4-FFF2-40B4-BE49-F238E27FC236}">
                  <a16:creationId xmlns:a16="http://schemas.microsoft.com/office/drawing/2014/main" id="{54F4A8B5-68C7-BD1D-3A40-65C68E45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975" y="1784718"/>
              <a:ext cx="3288563" cy="3288563"/>
            </a:xfrm>
            <a:prstGeom prst="rect">
              <a:avLst/>
            </a:prstGeom>
          </p:spPr>
        </p:pic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C7CA6B3-C632-1AE8-C92F-47715EFD014E}"/>
              </a:ext>
            </a:extLst>
          </p:cNvPr>
          <p:cNvSpPr/>
          <p:nvPr/>
        </p:nvSpPr>
        <p:spPr>
          <a:xfrm>
            <a:off x="2413628" y="3609975"/>
            <a:ext cx="146692" cy="333375"/>
          </a:xfrm>
          <a:custGeom>
            <a:avLst/>
            <a:gdLst>
              <a:gd name="connsiteX0" fmla="*/ 146692 w 146692"/>
              <a:gd name="connsiteY0" fmla="*/ 0 h 333375"/>
              <a:gd name="connsiteX1" fmla="*/ 137167 w 146692"/>
              <a:gd name="connsiteY1" fmla="*/ 81915 h 333375"/>
              <a:gd name="connsiteX2" fmla="*/ 135262 w 146692"/>
              <a:gd name="connsiteY2" fmla="*/ 97155 h 333375"/>
              <a:gd name="connsiteX3" fmla="*/ 125737 w 146692"/>
              <a:gd name="connsiteY3" fmla="*/ 118110 h 333375"/>
              <a:gd name="connsiteX4" fmla="*/ 118117 w 146692"/>
              <a:gd name="connsiteY4" fmla="*/ 140970 h 333375"/>
              <a:gd name="connsiteX5" fmla="*/ 99067 w 146692"/>
              <a:gd name="connsiteY5" fmla="*/ 182880 h 333375"/>
              <a:gd name="connsiteX6" fmla="*/ 89542 w 146692"/>
              <a:gd name="connsiteY6" fmla="*/ 203835 h 333375"/>
              <a:gd name="connsiteX7" fmla="*/ 68587 w 146692"/>
              <a:gd name="connsiteY7" fmla="*/ 243840 h 333375"/>
              <a:gd name="connsiteX8" fmla="*/ 55252 w 146692"/>
              <a:gd name="connsiteY8" fmla="*/ 270510 h 333375"/>
              <a:gd name="connsiteX9" fmla="*/ 36202 w 146692"/>
              <a:gd name="connsiteY9" fmla="*/ 293370 h 333375"/>
              <a:gd name="connsiteX10" fmla="*/ 19057 w 146692"/>
              <a:gd name="connsiteY10" fmla="*/ 314325 h 333375"/>
              <a:gd name="connsiteX11" fmla="*/ 5722 w 146692"/>
              <a:gd name="connsiteY11" fmla="*/ 325755 h 333375"/>
              <a:gd name="connsiteX12" fmla="*/ 7 w 146692"/>
              <a:gd name="connsiteY1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692" h="333375">
                <a:moveTo>
                  <a:pt x="146692" y="0"/>
                </a:moveTo>
                <a:cubicBezTo>
                  <a:pt x="141004" y="71106"/>
                  <a:pt x="146195" y="23236"/>
                  <a:pt x="137167" y="81915"/>
                </a:cubicBezTo>
                <a:cubicBezTo>
                  <a:pt x="136389" y="86975"/>
                  <a:pt x="136804" y="92273"/>
                  <a:pt x="135262" y="97155"/>
                </a:cubicBezTo>
                <a:cubicBezTo>
                  <a:pt x="132951" y="104472"/>
                  <a:pt x="128533" y="110965"/>
                  <a:pt x="125737" y="118110"/>
                </a:cubicBezTo>
                <a:cubicBezTo>
                  <a:pt x="122810" y="125590"/>
                  <a:pt x="121175" y="133543"/>
                  <a:pt x="118117" y="140970"/>
                </a:cubicBezTo>
                <a:cubicBezTo>
                  <a:pt x="112274" y="155160"/>
                  <a:pt x="105417" y="168910"/>
                  <a:pt x="99067" y="182880"/>
                </a:cubicBezTo>
                <a:cubicBezTo>
                  <a:pt x="95892" y="189865"/>
                  <a:pt x="93349" y="197173"/>
                  <a:pt x="89542" y="203835"/>
                </a:cubicBezTo>
                <a:cubicBezTo>
                  <a:pt x="76991" y="225800"/>
                  <a:pt x="84212" y="212591"/>
                  <a:pt x="68587" y="243840"/>
                </a:cubicBezTo>
                <a:lnTo>
                  <a:pt x="55252" y="270510"/>
                </a:lnTo>
                <a:cubicBezTo>
                  <a:pt x="23317" y="313090"/>
                  <a:pt x="58692" y="267420"/>
                  <a:pt x="36202" y="293370"/>
                </a:cubicBezTo>
                <a:cubicBezTo>
                  <a:pt x="30291" y="300190"/>
                  <a:pt x="24748" y="307321"/>
                  <a:pt x="19057" y="314325"/>
                </a:cubicBezTo>
                <a:cubicBezTo>
                  <a:pt x="9992" y="325481"/>
                  <a:pt x="15388" y="322533"/>
                  <a:pt x="5722" y="325755"/>
                </a:cubicBezTo>
                <a:cubicBezTo>
                  <a:pt x="-442" y="331919"/>
                  <a:pt x="7" y="328776"/>
                  <a:pt x="7" y="333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D4DB942-467B-D799-03CA-E1A6F2A81594}"/>
              </a:ext>
            </a:extLst>
          </p:cNvPr>
          <p:cNvSpPr/>
          <p:nvPr/>
        </p:nvSpPr>
        <p:spPr>
          <a:xfrm>
            <a:off x="6092190" y="3630930"/>
            <a:ext cx="220980" cy="312435"/>
          </a:xfrm>
          <a:custGeom>
            <a:avLst/>
            <a:gdLst>
              <a:gd name="connsiteX0" fmla="*/ 220980 w 220980"/>
              <a:gd name="connsiteY0" fmla="*/ 0 h 312435"/>
              <a:gd name="connsiteX1" fmla="*/ 211455 w 220980"/>
              <a:gd name="connsiteY1" fmla="*/ 7620 h 312435"/>
              <a:gd name="connsiteX2" fmla="*/ 209550 w 220980"/>
              <a:gd name="connsiteY2" fmla="*/ 13335 h 312435"/>
              <a:gd name="connsiteX3" fmla="*/ 205740 w 220980"/>
              <a:gd name="connsiteY3" fmla="*/ 28575 h 312435"/>
              <a:gd name="connsiteX4" fmla="*/ 200025 w 220980"/>
              <a:gd name="connsiteY4" fmla="*/ 43815 h 312435"/>
              <a:gd name="connsiteX5" fmla="*/ 188595 w 220980"/>
              <a:gd name="connsiteY5" fmla="*/ 76200 h 312435"/>
              <a:gd name="connsiteX6" fmla="*/ 160020 w 220980"/>
              <a:gd name="connsiteY6" fmla="*/ 123825 h 312435"/>
              <a:gd name="connsiteX7" fmla="*/ 142875 w 220980"/>
              <a:gd name="connsiteY7" fmla="*/ 148590 h 312435"/>
              <a:gd name="connsiteX8" fmla="*/ 135255 w 220980"/>
              <a:gd name="connsiteY8" fmla="*/ 161925 h 312435"/>
              <a:gd name="connsiteX9" fmla="*/ 127635 w 220980"/>
              <a:gd name="connsiteY9" fmla="*/ 171450 h 312435"/>
              <a:gd name="connsiteX10" fmla="*/ 121920 w 220980"/>
              <a:gd name="connsiteY10" fmla="*/ 182880 h 312435"/>
              <a:gd name="connsiteX11" fmla="*/ 106680 w 220980"/>
              <a:gd name="connsiteY11" fmla="*/ 200025 h 312435"/>
              <a:gd name="connsiteX12" fmla="*/ 78105 w 220980"/>
              <a:gd name="connsiteY12" fmla="*/ 232410 h 312435"/>
              <a:gd name="connsiteX13" fmla="*/ 66675 w 220980"/>
              <a:gd name="connsiteY13" fmla="*/ 245745 h 312435"/>
              <a:gd name="connsiteX14" fmla="*/ 59055 w 220980"/>
              <a:gd name="connsiteY14" fmla="*/ 253365 h 312435"/>
              <a:gd name="connsiteX15" fmla="*/ 47625 w 220980"/>
              <a:gd name="connsiteY15" fmla="*/ 266700 h 312435"/>
              <a:gd name="connsiteX16" fmla="*/ 38100 w 220980"/>
              <a:gd name="connsiteY16" fmla="*/ 274320 h 312435"/>
              <a:gd name="connsiteX17" fmla="*/ 26670 w 220980"/>
              <a:gd name="connsiteY17" fmla="*/ 287655 h 312435"/>
              <a:gd name="connsiteX18" fmla="*/ 3810 w 220980"/>
              <a:gd name="connsiteY18" fmla="*/ 306705 h 312435"/>
              <a:gd name="connsiteX19" fmla="*/ 0 w 220980"/>
              <a:gd name="connsiteY19" fmla="*/ 312420 h 31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980" h="312435">
                <a:moveTo>
                  <a:pt x="220980" y="0"/>
                </a:moveTo>
                <a:cubicBezTo>
                  <a:pt x="217805" y="2540"/>
                  <a:pt x="214101" y="4533"/>
                  <a:pt x="211455" y="7620"/>
                </a:cubicBezTo>
                <a:cubicBezTo>
                  <a:pt x="210148" y="9145"/>
                  <a:pt x="210078" y="11398"/>
                  <a:pt x="209550" y="13335"/>
                </a:cubicBezTo>
                <a:cubicBezTo>
                  <a:pt x="208172" y="18387"/>
                  <a:pt x="207302" y="23577"/>
                  <a:pt x="205740" y="28575"/>
                </a:cubicBezTo>
                <a:cubicBezTo>
                  <a:pt x="204122" y="33753"/>
                  <a:pt x="201831" y="38699"/>
                  <a:pt x="200025" y="43815"/>
                </a:cubicBezTo>
                <a:cubicBezTo>
                  <a:pt x="198336" y="48600"/>
                  <a:pt x="191254" y="71086"/>
                  <a:pt x="188595" y="76200"/>
                </a:cubicBezTo>
                <a:cubicBezTo>
                  <a:pt x="187784" y="77760"/>
                  <a:pt x="166006" y="115179"/>
                  <a:pt x="160020" y="123825"/>
                </a:cubicBezTo>
                <a:cubicBezTo>
                  <a:pt x="154305" y="132080"/>
                  <a:pt x="147856" y="139873"/>
                  <a:pt x="142875" y="148590"/>
                </a:cubicBezTo>
                <a:cubicBezTo>
                  <a:pt x="140335" y="153035"/>
                  <a:pt x="138095" y="157665"/>
                  <a:pt x="135255" y="161925"/>
                </a:cubicBezTo>
                <a:cubicBezTo>
                  <a:pt x="133000" y="165308"/>
                  <a:pt x="129818" y="168020"/>
                  <a:pt x="127635" y="171450"/>
                </a:cubicBezTo>
                <a:cubicBezTo>
                  <a:pt x="125348" y="175044"/>
                  <a:pt x="124439" y="179445"/>
                  <a:pt x="121920" y="182880"/>
                </a:cubicBezTo>
                <a:cubicBezTo>
                  <a:pt x="117398" y="189046"/>
                  <a:pt x="111575" y="194151"/>
                  <a:pt x="106680" y="200025"/>
                </a:cubicBezTo>
                <a:cubicBezTo>
                  <a:pt x="65705" y="249195"/>
                  <a:pt x="121514" y="185900"/>
                  <a:pt x="78105" y="232410"/>
                </a:cubicBezTo>
                <a:cubicBezTo>
                  <a:pt x="74110" y="236690"/>
                  <a:pt x="70613" y="241413"/>
                  <a:pt x="66675" y="245745"/>
                </a:cubicBezTo>
                <a:cubicBezTo>
                  <a:pt x="64259" y="248403"/>
                  <a:pt x="61471" y="250707"/>
                  <a:pt x="59055" y="253365"/>
                </a:cubicBezTo>
                <a:cubicBezTo>
                  <a:pt x="55117" y="257697"/>
                  <a:pt x="51765" y="262560"/>
                  <a:pt x="47625" y="266700"/>
                </a:cubicBezTo>
                <a:cubicBezTo>
                  <a:pt x="44750" y="269575"/>
                  <a:pt x="41275" y="271780"/>
                  <a:pt x="38100" y="274320"/>
                </a:cubicBezTo>
                <a:cubicBezTo>
                  <a:pt x="31509" y="287502"/>
                  <a:pt x="38084" y="277192"/>
                  <a:pt x="26670" y="287655"/>
                </a:cubicBezTo>
                <a:cubicBezTo>
                  <a:pt x="5972" y="306628"/>
                  <a:pt x="19219" y="299000"/>
                  <a:pt x="3810" y="306705"/>
                </a:cubicBezTo>
                <a:cubicBezTo>
                  <a:pt x="1704" y="313022"/>
                  <a:pt x="3913" y="312420"/>
                  <a:pt x="0" y="31242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DDABD85-3337-5013-A76E-6AC22FB1922B}"/>
              </a:ext>
            </a:extLst>
          </p:cNvPr>
          <p:cNvSpPr/>
          <p:nvPr/>
        </p:nvSpPr>
        <p:spPr>
          <a:xfrm>
            <a:off x="9681210" y="3691890"/>
            <a:ext cx="367665" cy="394335"/>
          </a:xfrm>
          <a:custGeom>
            <a:avLst/>
            <a:gdLst>
              <a:gd name="connsiteX0" fmla="*/ 367665 w 367665"/>
              <a:gd name="connsiteY0" fmla="*/ 0 h 394335"/>
              <a:gd name="connsiteX1" fmla="*/ 363855 w 367665"/>
              <a:gd name="connsiteY1" fmla="*/ 9525 h 394335"/>
              <a:gd name="connsiteX2" fmla="*/ 335280 w 367665"/>
              <a:gd name="connsiteY2" fmla="*/ 60960 h 394335"/>
              <a:gd name="connsiteX3" fmla="*/ 304800 w 367665"/>
              <a:gd name="connsiteY3" fmla="*/ 110490 h 394335"/>
              <a:gd name="connsiteX4" fmla="*/ 291465 w 367665"/>
              <a:gd name="connsiteY4" fmla="*/ 129540 h 394335"/>
              <a:gd name="connsiteX5" fmla="*/ 280035 w 367665"/>
              <a:gd name="connsiteY5" fmla="*/ 148590 h 394335"/>
              <a:gd name="connsiteX6" fmla="*/ 224790 w 367665"/>
              <a:gd name="connsiteY6" fmla="*/ 219075 h 394335"/>
              <a:gd name="connsiteX7" fmla="*/ 205740 w 367665"/>
              <a:gd name="connsiteY7" fmla="*/ 245745 h 394335"/>
              <a:gd name="connsiteX8" fmla="*/ 179070 w 367665"/>
              <a:gd name="connsiteY8" fmla="*/ 278130 h 394335"/>
              <a:gd name="connsiteX9" fmla="*/ 169545 w 367665"/>
              <a:gd name="connsiteY9" fmla="*/ 293370 h 394335"/>
              <a:gd name="connsiteX10" fmla="*/ 158115 w 367665"/>
              <a:gd name="connsiteY10" fmla="*/ 304800 h 394335"/>
              <a:gd name="connsiteX11" fmla="*/ 150495 w 367665"/>
              <a:gd name="connsiteY11" fmla="*/ 316230 h 394335"/>
              <a:gd name="connsiteX12" fmla="*/ 144780 w 367665"/>
              <a:gd name="connsiteY12" fmla="*/ 323850 h 394335"/>
              <a:gd name="connsiteX13" fmla="*/ 137160 w 367665"/>
              <a:gd name="connsiteY13" fmla="*/ 335280 h 394335"/>
              <a:gd name="connsiteX14" fmla="*/ 131445 w 367665"/>
              <a:gd name="connsiteY14" fmla="*/ 340995 h 394335"/>
              <a:gd name="connsiteX15" fmla="*/ 125730 w 367665"/>
              <a:gd name="connsiteY15" fmla="*/ 348615 h 394335"/>
              <a:gd name="connsiteX16" fmla="*/ 118110 w 367665"/>
              <a:gd name="connsiteY16" fmla="*/ 356235 h 394335"/>
              <a:gd name="connsiteX17" fmla="*/ 110490 w 367665"/>
              <a:gd name="connsiteY17" fmla="*/ 371475 h 394335"/>
              <a:gd name="connsiteX18" fmla="*/ 102870 w 367665"/>
              <a:gd name="connsiteY18" fmla="*/ 375285 h 394335"/>
              <a:gd name="connsiteX19" fmla="*/ 87630 w 367665"/>
              <a:gd name="connsiteY19" fmla="*/ 386715 h 394335"/>
              <a:gd name="connsiteX20" fmla="*/ 78105 w 367665"/>
              <a:gd name="connsiteY20" fmla="*/ 390525 h 394335"/>
              <a:gd name="connsiteX21" fmla="*/ 68580 w 367665"/>
              <a:gd name="connsiteY21" fmla="*/ 392430 h 394335"/>
              <a:gd name="connsiteX22" fmla="*/ 60960 w 367665"/>
              <a:gd name="connsiteY22" fmla="*/ 394335 h 394335"/>
              <a:gd name="connsiteX23" fmla="*/ 0 w 367665"/>
              <a:gd name="connsiteY23" fmla="*/ 392430 h 39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7665" h="394335">
                <a:moveTo>
                  <a:pt x="367665" y="0"/>
                </a:moveTo>
                <a:cubicBezTo>
                  <a:pt x="366395" y="3175"/>
                  <a:pt x="365384" y="6466"/>
                  <a:pt x="363855" y="9525"/>
                </a:cubicBezTo>
                <a:cubicBezTo>
                  <a:pt x="348253" y="40730"/>
                  <a:pt x="349958" y="36120"/>
                  <a:pt x="335280" y="60960"/>
                </a:cubicBezTo>
                <a:cubicBezTo>
                  <a:pt x="319772" y="87204"/>
                  <a:pt x="322939" y="83281"/>
                  <a:pt x="304800" y="110490"/>
                </a:cubicBezTo>
                <a:cubicBezTo>
                  <a:pt x="300500" y="116939"/>
                  <a:pt x="295453" y="122893"/>
                  <a:pt x="291465" y="129540"/>
                </a:cubicBezTo>
                <a:cubicBezTo>
                  <a:pt x="287655" y="135890"/>
                  <a:pt x="284143" y="142428"/>
                  <a:pt x="280035" y="148590"/>
                </a:cubicBezTo>
                <a:cubicBezTo>
                  <a:pt x="264234" y="172292"/>
                  <a:pt x="240928" y="198251"/>
                  <a:pt x="224790" y="219075"/>
                </a:cubicBezTo>
                <a:cubicBezTo>
                  <a:pt x="218098" y="227710"/>
                  <a:pt x="212934" y="237523"/>
                  <a:pt x="205740" y="245745"/>
                </a:cubicBezTo>
                <a:cubicBezTo>
                  <a:pt x="195431" y="257526"/>
                  <a:pt x="188190" y="265211"/>
                  <a:pt x="179070" y="278130"/>
                </a:cubicBezTo>
                <a:cubicBezTo>
                  <a:pt x="175615" y="283024"/>
                  <a:pt x="173246" y="288659"/>
                  <a:pt x="169545" y="293370"/>
                </a:cubicBezTo>
                <a:cubicBezTo>
                  <a:pt x="166216" y="297607"/>
                  <a:pt x="161564" y="300661"/>
                  <a:pt x="158115" y="304800"/>
                </a:cubicBezTo>
                <a:cubicBezTo>
                  <a:pt x="155184" y="308318"/>
                  <a:pt x="153121" y="312479"/>
                  <a:pt x="150495" y="316230"/>
                </a:cubicBezTo>
                <a:cubicBezTo>
                  <a:pt x="148674" y="318831"/>
                  <a:pt x="146601" y="321249"/>
                  <a:pt x="144780" y="323850"/>
                </a:cubicBezTo>
                <a:cubicBezTo>
                  <a:pt x="142154" y="327601"/>
                  <a:pt x="139971" y="331666"/>
                  <a:pt x="137160" y="335280"/>
                </a:cubicBezTo>
                <a:cubicBezTo>
                  <a:pt x="135506" y="337407"/>
                  <a:pt x="133198" y="338950"/>
                  <a:pt x="131445" y="340995"/>
                </a:cubicBezTo>
                <a:cubicBezTo>
                  <a:pt x="129379" y="343406"/>
                  <a:pt x="127635" y="346075"/>
                  <a:pt x="125730" y="348615"/>
                </a:cubicBezTo>
                <a:cubicBezTo>
                  <a:pt x="119199" y="368209"/>
                  <a:pt x="129721" y="341721"/>
                  <a:pt x="118110" y="356235"/>
                </a:cubicBezTo>
                <a:cubicBezTo>
                  <a:pt x="103992" y="373882"/>
                  <a:pt x="131652" y="353336"/>
                  <a:pt x="110490" y="371475"/>
                </a:cubicBezTo>
                <a:cubicBezTo>
                  <a:pt x="108334" y="373323"/>
                  <a:pt x="105233" y="373710"/>
                  <a:pt x="102870" y="375285"/>
                </a:cubicBezTo>
                <a:cubicBezTo>
                  <a:pt x="98664" y="378089"/>
                  <a:pt x="92726" y="384167"/>
                  <a:pt x="87630" y="386715"/>
                </a:cubicBezTo>
                <a:cubicBezTo>
                  <a:pt x="84571" y="388244"/>
                  <a:pt x="81380" y="389542"/>
                  <a:pt x="78105" y="390525"/>
                </a:cubicBezTo>
                <a:cubicBezTo>
                  <a:pt x="75004" y="391455"/>
                  <a:pt x="71741" y="391728"/>
                  <a:pt x="68580" y="392430"/>
                </a:cubicBezTo>
                <a:cubicBezTo>
                  <a:pt x="66024" y="392998"/>
                  <a:pt x="63500" y="393700"/>
                  <a:pt x="60960" y="394335"/>
                </a:cubicBezTo>
                <a:cubicBezTo>
                  <a:pt x="3811" y="392364"/>
                  <a:pt x="24141" y="392430"/>
                  <a:pt x="0" y="39243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E1DE1D-D749-C5B6-7765-FAE806A1B42C}"/>
              </a:ext>
            </a:extLst>
          </p:cNvPr>
          <p:cNvSpPr txBox="1"/>
          <p:nvPr/>
        </p:nvSpPr>
        <p:spPr>
          <a:xfrm>
            <a:off x="5842211" y="1127698"/>
            <a:ext cx="5582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参考杨清锐学长的方法将朱丰裕学长的分割结果作为标签</a:t>
            </a:r>
          </a:p>
        </p:txBody>
      </p:sp>
    </p:spTree>
    <p:extLst>
      <p:ext uri="{BB962C8B-B14F-4D97-AF65-F5344CB8AC3E}">
        <p14:creationId xmlns:p14="http://schemas.microsoft.com/office/powerpoint/2010/main" val="171376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2F56-1957-8E12-666F-E6EF2AB9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5F07EEE-EF82-D429-F99C-4A47EC43C962}"/>
              </a:ext>
            </a:extLst>
          </p:cNvPr>
          <p:cNvSpPr txBox="1"/>
          <p:nvPr/>
        </p:nvSpPr>
        <p:spPr>
          <a:xfrm>
            <a:off x="665065" y="9430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排除干扰训练集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0D48-6A92-A4FE-E1D4-9A253E10BDD0}"/>
              </a:ext>
            </a:extLst>
          </p:cNvPr>
          <p:cNvSpPr txBox="1"/>
          <p:nvPr/>
        </p:nvSpPr>
        <p:spPr>
          <a:xfrm>
            <a:off x="720178" y="5265472"/>
            <a:ext cx="1075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张图像用于训练，依照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位编号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000000~00xxxx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F55A554-5190-D3C5-A2E0-B49276A67323}"/>
              </a:ext>
            </a:extLst>
          </p:cNvPr>
          <p:cNvGrpSpPr/>
          <p:nvPr/>
        </p:nvGrpSpPr>
        <p:grpSpPr>
          <a:xfrm>
            <a:off x="627755" y="1714500"/>
            <a:ext cx="10936491" cy="3168859"/>
            <a:chOff x="665065" y="1714500"/>
            <a:chExt cx="10936491" cy="3168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DC1C5DA-EA0A-9C80-DB71-52D139B5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65" y="1728833"/>
              <a:ext cx="5374681" cy="315452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CCBC503-CA2A-87F1-2203-131D143E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874" y="1714500"/>
              <a:ext cx="5374682" cy="315452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4B573C1-04BC-C8F7-3FDB-A664999BCAF1}"/>
              </a:ext>
            </a:extLst>
          </p:cNvPr>
          <p:cNvSpPr txBox="1"/>
          <p:nvPr/>
        </p:nvSpPr>
        <p:spPr>
          <a:xfrm>
            <a:off x="720178" y="5825300"/>
            <a:ext cx="1075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张图像用于验证，依照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位编号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000000~000xxx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54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A8E6B-9B54-6BE8-2B5E-4D897C636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DE6D06-69CF-2D7E-1514-51B48264E03A}"/>
              </a:ext>
            </a:extLst>
          </p:cNvPr>
          <p:cNvSpPr txBox="1"/>
          <p:nvPr/>
        </p:nvSpPr>
        <p:spPr>
          <a:xfrm>
            <a:off x="665065" y="9430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增添预处理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4902A4-5258-1D17-F3C8-F853DBDE3A92}"/>
              </a:ext>
            </a:extLst>
          </p:cNvPr>
          <p:cNvSpPr txBox="1"/>
          <p:nvPr/>
        </p:nvSpPr>
        <p:spPr>
          <a:xfrm>
            <a:off x="943222" y="1651057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首先对图片进行对数变化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高斯滤波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32F57C-06DA-F725-7037-19D0866B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09" y="2428244"/>
            <a:ext cx="7808582" cy="33257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EBDAFC-3D97-CFFC-5646-B0E0AFA35A80}"/>
              </a:ext>
            </a:extLst>
          </p:cNvPr>
          <p:cNvSpPr txBox="1"/>
          <p:nvPr/>
        </p:nvSpPr>
        <p:spPr>
          <a:xfrm>
            <a:off x="4964921" y="58848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参考朱丰裕学长论文</a:t>
            </a:r>
          </a:p>
        </p:txBody>
      </p:sp>
    </p:spTree>
    <p:extLst>
      <p:ext uri="{BB962C8B-B14F-4D97-AF65-F5344CB8AC3E}">
        <p14:creationId xmlns:p14="http://schemas.microsoft.com/office/powerpoint/2010/main" val="326712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6FDB8-5232-AE55-F51B-1A377E4C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E3F500-9D33-C6F6-B915-63CFB6CB4CD1}"/>
              </a:ext>
            </a:extLst>
          </p:cNvPr>
          <p:cNvSpPr txBox="1"/>
          <p:nvPr/>
        </p:nvSpPr>
        <p:spPr>
          <a:xfrm>
            <a:off x="665065" y="94303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使用不同参数进行训练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8A140B-F21B-7CAE-F26A-09688CD33B7F}"/>
              </a:ext>
            </a:extLst>
          </p:cNvPr>
          <p:cNvSpPr txBox="1"/>
          <p:nvPr/>
        </p:nvSpPr>
        <p:spPr>
          <a:xfrm>
            <a:off x="943222" y="1651057"/>
            <a:ext cx="7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D28E3-C353-F839-B089-1743CD98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4" y="2519534"/>
            <a:ext cx="6187182" cy="2604872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18D25F8-17BB-9C8F-0747-259D9C5CC3E6}"/>
              </a:ext>
            </a:extLst>
          </p:cNvPr>
          <p:cNvCxnSpPr/>
          <p:nvPr/>
        </p:nvCxnSpPr>
        <p:spPr>
          <a:xfrm flipV="1">
            <a:off x="5412008" y="2660818"/>
            <a:ext cx="2581555" cy="115113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1E4DE7C-6DBF-BDC0-A75C-E522D17A80CD}"/>
              </a:ext>
            </a:extLst>
          </p:cNvPr>
          <p:cNvCxnSpPr>
            <a:cxnSpLocks/>
          </p:cNvCxnSpPr>
          <p:nvPr/>
        </p:nvCxnSpPr>
        <p:spPr>
          <a:xfrm flipV="1">
            <a:off x="5242999" y="2855033"/>
            <a:ext cx="2874768" cy="152849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1DDD8BC-29DE-EB4C-C882-E09A1F0DDCB9}"/>
              </a:ext>
            </a:extLst>
          </p:cNvPr>
          <p:cNvSpPr txBox="1"/>
          <p:nvPr/>
        </p:nvSpPr>
        <p:spPr>
          <a:xfrm>
            <a:off x="8301962" y="2113772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学习率过低</a:t>
            </a:r>
            <a:endParaRPr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训练轮数又较少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7E6969-53BC-1B11-8A04-B15E7349C528}"/>
              </a:ext>
            </a:extLst>
          </p:cNvPr>
          <p:cNvSpPr txBox="1"/>
          <p:nvPr/>
        </p:nvSpPr>
        <p:spPr>
          <a:xfrm>
            <a:off x="2708949" y="5255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原论文中的参数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623BA6-ED0E-BA2F-7243-CF4634409F6F}"/>
              </a:ext>
            </a:extLst>
          </p:cNvPr>
          <p:cNvSpPr txBox="1"/>
          <p:nvPr/>
        </p:nvSpPr>
        <p:spPr>
          <a:xfrm>
            <a:off x="8122425" y="4694952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模型可能还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未达到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最优值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就结束了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3B327E9-9E32-8D71-776A-51E65F8F6062}"/>
              </a:ext>
            </a:extLst>
          </p:cNvPr>
          <p:cNvCxnSpPr/>
          <p:nvPr/>
        </p:nvCxnSpPr>
        <p:spPr>
          <a:xfrm>
            <a:off x="9650538" y="3368150"/>
            <a:ext cx="0" cy="101537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06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1009</Words>
  <Application>Microsoft Office PowerPoint</Application>
  <PresentationFormat>宽屏</PresentationFormat>
  <Paragraphs>185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Dragon Ender</dc:creator>
  <cp:lastModifiedBy>Dragon Ender</cp:lastModifiedBy>
  <cp:revision>16</cp:revision>
  <dcterms:created xsi:type="dcterms:W3CDTF">2024-09-09T02:56:59Z</dcterms:created>
  <dcterms:modified xsi:type="dcterms:W3CDTF">2024-09-13T03:52:13Z</dcterms:modified>
</cp:coreProperties>
</file>